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456" r:id="rId4"/>
    <p:sldId id="376" r:id="rId5"/>
    <p:sldId id="478" r:id="rId6"/>
    <p:sldId id="377" r:id="rId7"/>
    <p:sldId id="457" r:id="rId8"/>
    <p:sldId id="441" r:id="rId9"/>
    <p:sldId id="462" r:id="rId10"/>
    <p:sldId id="464" r:id="rId11"/>
    <p:sldId id="465" r:id="rId12"/>
    <p:sldId id="470" r:id="rId13"/>
    <p:sldId id="475" r:id="rId14"/>
    <p:sldId id="471" r:id="rId15"/>
    <p:sldId id="473" r:id="rId16"/>
    <p:sldId id="477" r:id="rId17"/>
    <p:sldId id="466" r:id="rId18"/>
    <p:sldId id="468" r:id="rId19"/>
    <p:sldId id="469" r:id="rId20"/>
    <p:sldId id="444" r:id="rId21"/>
    <p:sldId id="445" r:id="rId22"/>
    <p:sldId id="446" r:id="rId23"/>
    <p:sldId id="379" r:id="rId24"/>
    <p:sldId id="284" r:id="rId25"/>
    <p:sldId id="476" r:id="rId26"/>
    <p:sldId id="350" r:id="rId27"/>
    <p:sldId id="352" r:id="rId28"/>
    <p:sldId id="447" r:id="rId29"/>
    <p:sldId id="401" r:id="rId30"/>
    <p:sldId id="351" r:id="rId31"/>
    <p:sldId id="423" r:id="rId32"/>
    <p:sldId id="354" r:id="rId33"/>
    <p:sldId id="412" r:id="rId34"/>
    <p:sldId id="415" r:id="rId35"/>
    <p:sldId id="413" r:id="rId36"/>
    <p:sldId id="416" r:id="rId37"/>
    <p:sldId id="449" r:id="rId38"/>
    <p:sldId id="316" r:id="rId39"/>
    <p:sldId id="317" r:id="rId40"/>
    <p:sldId id="371" r:id="rId41"/>
  </p:sldIdLst>
  <p:sldSz cx="12192000" cy="6858000"/>
  <p:notesSz cx="6858000" cy="9144000"/>
  <p:embeddedFontLst>
    <p:embeddedFont>
      <p:font typeface="경기천년제목 Medium" panose="02020603020101020101" pitchFamily="18" charset="-127"/>
      <p:regular r:id="rId43"/>
    </p:embeddedFont>
    <p:embeddedFont>
      <p:font typeface="맑은 고딕" panose="020B0503020000020004" pitchFamily="50" charset="-127"/>
      <p:regular r:id="rId44"/>
      <p:bold r:id="rId45"/>
    </p:embeddedFont>
    <p:embeddedFont>
      <p:font typeface="한둥근체 돋움" panose="020B0600000101010101" charset="-127"/>
      <p:regular r:id="rId46"/>
      <p:bold r:id="rId47"/>
    </p:embeddedFont>
    <p:embeddedFont>
      <p:font typeface="한둥근체 제목" panose="020B0600000101010101" charset="-127"/>
      <p:regular r:id="rId48"/>
    </p:embeddedFont>
    <p:embeddedFont>
      <p:font typeface="210 동화책 L" panose="02020603020101020101" pitchFamily="18" charset="-127"/>
      <p:regular r:id="rId49"/>
    </p:embeddedFont>
    <p:embeddedFont>
      <p:font typeface="116watermelon" panose="020B0600000101010101" charset="-127"/>
      <p:regular r:id="rId50"/>
    </p:embeddedFont>
    <p:embeddedFont>
      <p:font typeface="HS봄바람체 2.0" panose="00000503030000020004" pitchFamily="2" charset="-127"/>
      <p:regular r:id="rId51"/>
    </p:embeddedFont>
    <p:embeddedFont>
      <p:font typeface="tvN 즐거운이야기 Bold" panose="02020603020101020101" pitchFamily="18" charset="-127"/>
      <p:regular r:id="rId5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D5F4170-CB52-42A2-B3C4-2705D64DC401}">
          <p14:sldIdLst>
            <p14:sldId id="256"/>
            <p14:sldId id="257"/>
            <p14:sldId id="456"/>
            <p14:sldId id="376"/>
            <p14:sldId id="478"/>
            <p14:sldId id="377"/>
            <p14:sldId id="457"/>
            <p14:sldId id="441"/>
            <p14:sldId id="462"/>
            <p14:sldId id="464"/>
            <p14:sldId id="465"/>
            <p14:sldId id="470"/>
            <p14:sldId id="475"/>
            <p14:sldId id="471"/>
            <p14:sldId id="473"/>
            <p14:sldId id="477"/>
            <p14:sldId id="466"/>
            <p14:sldId id="468"/>
            <p14:sldId id="469"/>
            <p14:sldId id="444"/>
            <p14:sldId id="445"/>
            <p14:sldId id="446"/>
            <p14:sldId id="379"/>
            <p14:sldId id="284"/>
            <p14:sldId id="476"/>
            <p14:sldId id="350"/>
            <p14:sldId id="352"/>
            <p14:sldId id="447"/>
            <p14:sldId id="401"/>
            <p14:sldId id="351"/>
            <p14:sldId id="423"/>
            <p14:sldId id="354"/>
            <p14:sldId id="412"/>
            <p14:sldId id="415"/>
            <p14:sldId id="413"/>
            <p14:sldId id="416"/>
            <p14:sldId id="449"/>
            <p14:sldId id="316"/>
            <p14:sldId id="317"/>
            <p14:sldId id="3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B"/>
    <a:srgbClr val="DD0601"/>
    <a:srgbClr val="FFFFFF"/>
    <a:srgbClr val="7B7E83"/>
    <a:srgbClr val="86787C"/>
    <a:srgbClr val="9F979C"/>
    <a:srgbClr val="A8A2A6"/>
    <a:srgbClr val="CCFFCC"/>
    <a:srgbClr val="CCCC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2" autoAdjust="0"/>
    <p:restoredTop sz="93529" autoAdjust="0"/>
  </p:normalViewPr>
  <p:slideViewPr>
    <p:cSldViewPr snapToGrid="0">
      <p:cViewPr varScale="1">
        <p:scale>
          <a:sx n="108" d="100"/>
          <a:sy n="108" d="100"/>
        </p:scale>
        <p:origin x="-1146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B1F4-4473-4E42-931C-FB415B8F676D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A6F29-9B70-4CC0-B085-9FE84466E7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93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69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462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008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597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1432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269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269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269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761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98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44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354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040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6" name="슬라이드 노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189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720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051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291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040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355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183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319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93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589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828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88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ko-KR" sz="1200" dirty="0"/>
              <a:t> (DB</a:t>
            </a:r>
            <a:r>
              <a:rPr lang="ko-KR" altLang="en-US" sz="1200" dirty="0"/>
              <a:t>제공사의 정책에 의해 </a:t>
            </a:r>
            <a:r>
              <a:rPr lang="en-US" altLang="ko-KR" sz="1200" dirty="0"/>
              <a:t>Discovery Solution</a:t>
            </a:r>
            <a:r>
              <a:rPr lang="ko-KR" altLang="en-US" sz="1200" dirty="0"/>
              <a:t>에 통합색인을</a:t>
            </a:r>
            <a:r>
              <a:rPr lang="en-US" altLang="ko-KR" sz="1200" dirty="0"/>
              <a:t> </a:t>
            </a:r>
            <a:r>
              <a:rPr lang="ko-KR" altLang="en-US" sz="1200" dirty="0"/>
              <a:t>구축할 수 없는 </a:t>
            </a:r>
            <a:r>
              <a:rPr lang="en-US" altLang="ko-KR" sz="1200" dirty="0"/>
              <a:t>DB)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997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507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6949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>
              <a:lnSpc>
                <a:spcPct val="160000"/>
              </a:lnSpc>
            </a:pP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구독여부에 따라 시간대별로 </a:t>
            </a: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RISS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에서 이용 가능</a:t>
            </a:r>
            <a:endParaRPr lang="en-US" altLang="ko-KR" sz="12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구독 </a:t>
            </a: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DB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는 매년 변경될 수 있음</a:t>
            </a: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endParaRPr lang="ko-KR" altLang="en-US" sz="12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8468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>
              <a:lnSpc>
                <a:spcPct val="160000"/>
              </a:lnSpc>
            </a:pP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구독여부에 따라 시간대별로 </a:t>
            </a: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RISS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에서 이용 가능</a:t>
            </a:r>
            <a:endParaRPr lang="en-US" altLang="ko-KR" sz="12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구독 </a:t>
            </a: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DB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는 매년 변경될 수 있음</a:t>
            </a: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endParaRPr lang="ko-KR" altLang="en-US" sz="12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8695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820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7431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5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4399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40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40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274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23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55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* 검색항목</a:t>
            </a: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및 검색 조건 지정 가능</a:t>
            </a:r>
            <a:endParaRPr lang="en-US" altLang="ko-KR" sz="12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 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검색항목으로 전체</a:t>
            </a: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/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제목</a:t>
            </a: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/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저자명</a:t>
            </a: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/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주제어</a:t>
            </a: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/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발행처</a:t>
            </a: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/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초록</a:t>
            </a: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/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목차 등을 선택 가능  </a:t>
            </a:r>
          </a:p>
          <a:p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 AND : 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입력한 검색항목의 검색어가 모두 포함되는 자료를 검색</a:t>
            </a:r>
          </a:p>
          <a:p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 OR : 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입력한 검색항목의 </a:t>
            </a:r>
            <a:r>
              <a:rPr lang="ko-KR" altLang="en-US" sz="1200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검색어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중 한 단어 이상을 포함하는 자료를 검색</a:t>
            </a:r>
          </a:p>
          <a:p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 NOT : 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입력한 검색항목의 </a:t>
            </a:r>
            <a:r>
              <a:rPr lang="ko-KR" altLang="en-US" sz="1200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검색어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중 </a:t>
            </a:r>
            <a:r>
              <a:rPr lang="en-US" altLang="ko-KR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NOT 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뒤에 위치하는 검색항목의 </a:t>
            </a:r>
            <a:r>
              <a:rPr lang="ko-KR" altLang="en-US" sz="1200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검색어를</a:t>
            </a:r>
            <a:r>
              <a:rPr lang="ko-KR" altLang="en-US" sz="1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제외한 자료만 검색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39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200" dirty="0"/>
              <a:t> ※ </a:t>
            </a:r>
            <a:r>
              <a:rPr lang="ko-KR" altLang="en-US" sz="1200" dirty="0"/>
              <a:t>유형별보기의 항목은 자료유형별로 서로 다름</a:t>
            </a:r>
          </a:p>
          <a:p>
            <a:pPr marL="0" indent="0">
              <a:buNone/>
            </a:pPr>
            <a:r>
              <a:rPr lang="en-US" altLang="ko-KR" sz="1200" dirty="0"/>
              <a:t>        (</a:t>
            </a:r>
            <a:r>
              <a:rPr lang="ko-KR" altLang="en-US" sz="1200" dirty="0"/>
              <a:t>예시</a:t>
            </a:r>
            <a:r>
              <a:rPr lang="en-US" altLang="ko-KR" sz="1200" dirty="0"/>
              <a:t>1)</a:t>
            </a:r>
            <a:r>
              <a:rPr lang="ko-KR" altLang="en-US" sz="1200" dirty="0"/>
              <a:t>학위논문 </a:t>
            </a:r>
          </a:p>
          <a:p>
            <a:pPr marL="0" indent="0">
              <a:buNone/>
            </a:pPr>
            <a:r>
              <a:rPr lang="ko-KR" altLang="en-US" sz="1200" dirty="0"/>
              <a:t>         </a:t>
            </a:r>
            <a:r>
              <a:rPr lang="en-US" altLang="ko-KR" sz="1200" dirty="0"/>
              <a:t>: </a:t>
            </a:r>
            <a:r>
              <a:rPr lang="ko-KR" altLang="en-US" sz="1200" dirty="0"/>
              <a:t>수여기관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발행년도</a:t>
            </a:r>
            <a:r>
              <a:rPr lang="ko-KR" altLang="en-US" sz="1200" dirty="0"/>
              <a:t> 등</a:t>
            </a:r>
          </a:p>
          <a:p>
            <a:pPr marL="0" indent="0">
              <a:buNone/>
            </a:pPr>
            <a:r>
              <a:rPr lang="ko-KR" altLang="en-US" sz="1200" dirty="0"/>
              <a:t>        </a:t>
            </a:r>
            <a:r>
              <a:rPr lang="en-US" altLang="ko-KR" sz="1200" dirty="0"/>
              <a:t>(</a:t>
            </a:r>
            <a:r>
              <a:rPr lang="ko-KR" altLang="en-US" sz="1200" dirty="0"/>
              <a:t>예시</a:t>
            </a:r>
            <a:r>
              <a:rPr lang="en-US" altLang="ko-KR" sz="1200" dirty="0"/>
              <a:t>2)</a:t>
            </a:r>
            <a:r>
              <a:rPr lang="ko-KR" altLang="en-US" sz="1200" dirty="0"/>
              <a:t>국내학술지논문</a:t>
            </a:r>
          </a:p>
          <a:p>
            <a:pPr marL="0" indent="0">
              <a:buNone/>
            </a:pPr>
            <a:r>
              <a:rPr lang="ko-KR" altLang="en-US" sz="1200" dirty="0"/>
              <a:t>         </a:t>
            </a:r>
            <a:r>
              <a:rPr lang="en-US" altLang="ko-KR" sz="1200" dirty="0"/>
              <a:t>: </a:t>
            </a:r>
            <a:r>
              <a:rPr lang="ko-KR" altLang="en-US" sz="1200" dirty="0"/>
              <a:t>저자명</a:t>
            </a:r>
            <a:r>
              <a:rPr lang="en-US" altLang="ko-KR" sz="1200" dirty="0"/>
              <a:t>, </a:t>
            </a:r>
            <a:r>
              <a:rPr lang="ko-KR" altLang="en-US" sz="1200" dirty="0"/>
              <a:t>학술지명 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A6F29-9B70-4CC0-B085-9FE84466E74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45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xmlns="" id="{BF79BE61-4B89-4C62-BDAF-C918D3363F0F}"/>
              </a:ext>
            </a:extLst>
          </p:cNvPr>
          <p:cNvCxnSpPr/>
          <p:nvPr userDrawn="1"/>
        </p:nvCxnSpPr>
        <p:spPr>
          <a:xfrm>
            <a:off x="2963636" y="4033386"/>
            <a:ext cx="6523264" cy="0"/>
          </a:xfrm>
          <a:prstGeom prst="line">
            <a:avLst/>
          </a:prstGeom>
          <a:ln w="19050">
            <a:solidFill>
              <a:srgbClr val="DDD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제목 1">
            <a:extLst>
              <a:ext uri="{FF2B5EF4-FFF2-40B4-BE49-F238E27FC236}">
                <a16:creationId xmlns:a16="http://schemas.microsoft.com/office/drawing/2014/main" xmlns="" id="{E20F2FC1-A866-40E4-87F2-9F59CD9C40F2}"/>
              </a:ext>
            </a:extLst>
          </p:cNvPr>
          <p:cNvSpPr txBox="1">
            <a:spLocks/>
          </p:cNvSpPr>
          <p:nvPr userDrawn="1"/>
        </p:nvSpPr>
        <p:spPr>
          <a:xfrm>
            <a:off x="2901043" y="3038024"/>
            <a:ext cx="9210184" cy="995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 spc="0">
                <a:solidFill>
                  <a:srgbClr val="F4F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tx2"/>
                </a:solidFill>
              </a:rPr>
              <a:t>RISS</a:t>
            </a:r>
            <a:r>
              <a:rPr lang="ko-KR" altLang="en-US" dirty="0">
                <a:solidFill>
                  <a:schemeClr val="tx2"/>
                </a:solidFill>
              </a:rPr>
              <a:t> 완전 정복하기</a:t>
            </a:r>
          </a:p>
        </p:txBody>
      </p:sp>
      <p:sp>
        <p:nvSpPr>
          <p:cNvPr id="14" name="직각 삼각형 13">
            <a:extLst>
              <a:ext uri="{FF2B5EF4-FFF2-40B4-BE49-F238E27FC236}">
                <a16:creationId xmlns:a16="http://schemas.microsoft.com/office/drawing/2014/main" xmlns="" id="{E14D2E98-B8EF-4D01-BCD7-ECA0C2430EEB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tTriangle">
            <a:avLst/>
          </a:prstGeom>
          <a:solidFill>
            <a:srgbClr val="FF7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각 삼각형 18">
            <a:extLst>
              <a:ext uri="{FF2B5EF4-FFF2-40B4-BE49-F238E27FC236}">
                <a16:creationId xmlns:a16="http://schemas.microsoft.com/office/drawing/2014/main" xmlns="" id="{BC2424F7-E8BE-497C-9A9C-2A75DA20B340}"/>
              </a:ext>
            </a:extLst>
          </p:cNvPr>
          <p:cNvSpPr/>
          <p:nvPr userDrawn="1"/>
        </p:nvSpPr>
        <p:spPr>
          <a:xfrm rot="10800000">
            <a:off x="-5" y="0"/>
            <a:ext cx="12192001" cy="6858000"/>
          </a:xfrm>
          <a:prstGeom prst="rtTriangle">
            <a:avLst/>
          </a:prstGeom>
          <a:solidFill>
            <a:srgbClr val="12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C6E72BC4-2A6A-4C1C-8E69-C8245B3A2086}"/>
              </a:ext>
            </a:extLst>
          </p:cNvPr>
          <p:cNvSpPr/>
          <p:nvPr userDrawn="1"/>
        </p:nvSpPr>
        <p:spPr>
          <a:xfrm>
            <a:off x="3260552" y="676174"/>
            <a:ext cx="5670885" cy="5505650"/>
          </a:xfrm>
          <a:prstGeom prst="ellipse">
            <a:avLst/>
          </a:prstGeom>
          <a:solidFill>
            <a:srgbClr val="F4F5F9"/>
          </a:solidFill>
          <a:ln w="190500">
            <a:solidFill>
              <a:srgbClr val="FF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851EB74-1783-44BE-A024-9003943ACE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9230" y="2296291"/>
            <a:ext cx="3693535" cy="384746"/>
          </a:xfrm>
        </p:spPr>
        <p:txBody>
          <a:bodyPr/>
          <a:lstStyle>
            <a:lvl1pPr marL="0" indent="0" algn="ctr">
              <a:buNone/>
              <a:defRPr sz="2400" b="1" spc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부제목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3E8F681-FF46-4C5C-8585-50182BAC5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1978" y="2782231"/>
            <a:ext cx="4708038" cy="913067"/>
          </a:xfrm>
        </p:spPr>
        <p:txBody>
          <a:bodyPr anchor="b"/>
          <a:lstStyle>
            <a:lvl1pPr algn="ctr">
              <a:defRPr sz="6000" b="1" spc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xmlns="" id="{E1BC3D04-DE92-4791-9A44-EB46DB4BB0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0240" y="3966660"/>
            <a:ext cx="3692525" cy="12309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HS봄바람체 2.0" panose="00000503030000020004" pitchFamily="2" charset="-127"/>
                <a:ea typeface="HS봄바람체 2.0" panose="00000503030000020004" pitchFamily="2" charset="-127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ko-KR" altLang="en-US" dirty="0"/>
              <a:t>작성일 및</a:t>
            </a:r>
            <a:endParaRPr lang="en-US" altLang="ko-KR" dirty="0"/>
          </a:p>
          <a:p>
            <a:pPr lvl="0"/>
            <a:r>
              <a:rPr lang="ko-KR" altLang="en-US" dirty="0"/>
              <a:t>작성자</a:t>
            </a: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86" y="190863"/>
            <a:ext cx="1989056" cy="28452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057" y="75416"/>
            <a:ext cx="1169661" cy="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089 0.483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24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604 -0.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25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 animBg="1"/>
      <p:bldP spid="19" grpId="0" animBg="1"/>
      <p:bldP spid="15" grpId="0" animBg="1"/>
      <p:bldP spid="3" grpId="0" build="p">
        <p:tmplLst>
          <p:tmpl lvl="1">
            <p:tnLst>
              <p:par>
                <p:cTn presetID="5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" grpId="0"/>
      <p:bldP spid="17" grpId="0" uiExpand="1" build="p">
        <p:tmplLst>
          <p:tmpl lvl="1">
            <p:tnLst>
              <p:par>
                <p:cTn presetID="5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out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각 삼각형 23">
            <a:extLst>
              <a:ext uri="{FF2B5EF4-FFF2-40B4-BE49-F238E27FC236}">
                <a16:creationId xmlns:a16="http://schemas.microsoft.com/office/drawing/2014/main" xmlns="" id="{09AEE031-B2C1-4009-A54C-A9496E707222}"/>
              </a:ext>
            </a:extLst>
          </p:cNvPr>
          <p:cNvSpPr/>
          <p:nvPr userDrawn="1"/>
        </p:nvSpPr>
        <p:spPr>
          <a:xfrm rot="10800000">
            <a:off x="7701699" y="0"/>
            <a:ext cx="4490301" cy="266778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각 삼각형 13">
            <a:extLst>
              <a:ext uri="{FF2B5EF4-FFF2-40B4-BE49-F238E27FC236}">
                <a16:creationId xmlns:a16="http://schemas.microsoft.com/office/drawing/2014/main" xmlns="" id="{09AEE031-B2C1-4009-A54C-A9496E707222}"/>
              </a:ext>
            </a:extLst>
          </p:cNvPr>
          <p:cNvSpPr/>
          <p:nvPr userDrawn="1"/>
        </p:nvSpPr>
        <p:spPr>
          <a:xfrm rot="10800000">
            <a:off x="7701697" y="0"/>
            <a:ext cx="4490302" cy="1497807"/>
          </a:xfrm>
          <a:prstGeom prst="rtTriangle">
            <a:avLst/>
          </a:prstGeom>
          <a:solidFill>
            <a:srgbClr val="12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각 삼각형 5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>
            <a:off x="0" y="4636294"/>
            <a:ext cx="3949700" cy="2221706"/>
          </a:xfrm>
          <a:prstGeom prst="rtTriangle">
            <a:avLst/>
          </a:prstGeom>
          <a:solidFill>
            <a:srgbClr val="FF7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xmlns="" id="{7AC3AC3B-7C11-41F0-8D15-2A745E5921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9700" y="2134394"/>
            <a:ext cx="5226050" cy="3364706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Font typeface="+mj-lt"/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ko-KR" altLang="en-US" dirty="0"/>
              <a:t>첫 번째 제목</a:t>
            </a:r>
            <a:endParaRPr lang="en-US" altLang="ko-KR" dirty="0"/>
          </a:p>
          <a:p>
            <a:pPr lvl="0"/>
            <a:r>
              <a:rPr lang="ko-KR" altLang="en-US" dirty="0"/>
              <a:t>두 번째 제목</a:t>
            </a:r>
            <a:endParaRPr lang="en-US" altLang="ko-KR" dirty="0"/>
          </a:p>
          <a:p>
            <a:pPr lvl="0"/>
            <a:r>
              <a:rPr lang="ko-KR" altLang="en-US" dirty="0"/>
              <a:t>세 번째 제목</a:t>
            </a:r>
            <a:endParaRPr lang="en-US" altLang="ko-KR" dirty="0"/>
          </a:p>
          <a:p>
            <a:pPr lvl="0"/>
            <a:r>
              <a:rPr lang="ko-KR" altLang="en-US" dirty="0"/>
              <a:t>네 번째 제목</a:t>
            </a:r>
            <a:endParaRPr lang="en-US" altLang="ko-KR" dirty="0"/>
          </a:p>
          <a:p>
            <a:pPr lvl="0"/>
            <a:r>
              <a:rPr lang="ko-KR" altLang="en-US" dirty="0"/>
              <a:t>다섯 번째 제목</a:t>
            </a: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xmlns="" id="{92A37505-C468-4836-8AF3-6648E3546A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3250" y="863600"/>
            <a:ext cx="6032500" cy="952500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ko-KR" altLang="en-US" dirty="0"/>
              <a:t>목차</a:t>
            </a: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xmlns="" id="{BF79BE61-4B89-4C62-BDAF-C918D3363F0F}"/>
              </a:ext>
            </a:extLst>
          </p:cNvPr>
          <p:cNvCxnSpPr/>
          <p:nvPr userDrawn="1"/>
        </p:nvCxnSpPr>
        <p:spPr>
          <a:xfrm>
            <a:off x="3143250" y="1816100"/>
            <a:ext cx="6032500" cy="0"/>
          </a:xfrm>
          <a:prstGeom prst="line">
            <a:avLst/>
          </a:prstGeom>
          <a:ln w="19050">
            <a:solidFill>
              <a:srgbClr val="DDD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텍스트 개체 틀 15">
            <a:extLst>
              <a:ext uri="{FF2B5EF4-FFF2-40B4-BE49-F238E27FC236}">
                <a16:creationId xmlns:a16="http://schemas.microsoft.com/office/drawing/2014/main" xmlns="" id="{615E03B0-3160-4643-BFAF-0499355585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3250" y="2134393"/>
            <a:ext cx="806450" cy="336470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+mj-lt"/>
              <a:buNone/>
              <a:defRPr sz="3600" b="1">
                <a:solidFill>
                  <a:srgbClr val="12A0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ko-KR" dirty="0"/>
              <a:t>01</a:t>
            </a:r>
          </a:p>
          <a:p>
            <a:pPr lvl="0"/>
            <a:r>
              <a:rPr lang="en-US" altLang="ko-KR" dirty="0"/>
              <a:t>02</a:t>
            </a:r>
          </a:p>
          <a:p>
            <a:pPr lvl="0"/>
            <a:r>
              <a:rPr lang="en-US" altLang="ko-KR" dirty="0"/>
              <a:t>03</a:t>
            </a:r>
          </a:p>
          <a:p>
            <a:pPr lvl="0"/>
            <a:r>
              <a:rPr lang="en-US" altLang="ko-KR" dirty="0"/>
              <a:t>04</a:t>
            </a:r>
          </a:p>
          <a:p>
            <a:pPr lvl="0"/>
            <a:r>
              <a:rPr lang="en-US" altLang="ko-KR" dirty="0"/>
              <a:t>05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86" y="190863"/>
            <a:ext cx="1989056" cy="28452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057" y="75416"/>
            <a:ext cx="1169661" cy="675888"/>
          </a:xfrm>
          <a:prstGeom prst="rect">
            <a:avLst/>
          </a:prstGeom>
        </p:spPr>
      </p:pic>
      <p:sp>
        <p:nvSpPr>
          <p:cNvPr id="12" name="직각 삼각형 11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>
            <a:off x="0" y="5458995"/>
            <a:ext cx="3949700" cy="139900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2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19B69F8F-3B03-43B3-A99C-8EB2ECEDAB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2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20F2FC1-A866-40E4-87F2-9F59CD9C40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0" y="3605213"/>
            <a:ext cx="9210184" cy="995362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rgbClr val="F4F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defRPr>
            </a:lvl1pPr>
          </a:lstStyle>
          <a:p>
            <a:r>
              <a:rPr lang="ko-KR" altLang="en-US" dirty="0"/>
              <a:t>구역 제목</a:t>
            </a:r>
            <a:r>
              <a:rPr lang="en-US" altLang="ko-KR" dirty="0"/>
              <a:t>(</a:t>
            </a:r>
            <a:r>
              <a:rPr lang="ko-KR" altLang="en-US" dirty="0"/>
              <a:t>배경사진 변경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56DE44D1-B029-4008-8F5C-EA1C0262D8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5350" y="4551364"/>
            <a:ext cx="8185150" cy="33655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DDDF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부가설명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558800" y="3567112"/>
            <a:ext cx="273050" cy="1358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59" y="6195737"/>
            <a:ext cx="1989056" cy="28452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30" y="6080290"/>
            <a:ext cx="1169661" cy="67588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440932" y="3567111"/>
            <a:ext cx="117868" cy="13589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_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각 삼각형 21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 flipH="1">
            <a:off x="7579149" y="5467547"/>
            <a:ext cx="4612850" cy="139900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1145C13-C179-4192-A658-BF2E58B73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525" y="1854200"/>
            <a:ext cx="9172576" cy="3803650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romanUcPeriod"/>
              <a:defRPr sz="2000">
                <a:latin typeface="경기천년제목 Medium" panose="02020603020101020101" pitchFamily="18" charset="-127"/>
                <a:ea typeface="경기천년제목 Medium" panose="02020603020101020101" pitchFamily="18" charset="-127"/>
              </a:defRPr>
            </a:lvl1pPr>
            <a:lvl2pPr marL="457200" indent="0">
              <a:buFont typeface="+mj-lt"/>
              <a:buNone/>
              <a:defRPr sz="16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600"/>
            </a:lvl4pPr>
            <a:lvl5pPr marL="1828800" indent="0">
              <a:buFont typeface="+mj-lt"/>
              <a:buNone/>
              <a:defRPr sz="1600"/>
            </a:lvl5pPr>
          </a:lstStyle>
          <a:p>
            <a:pPr lvl="0"/>
            <a:r>
              <a:rPr lang="ko-KR" altLang="en-US" dirty="0"/>
              <a:t>마스터 텍스트 스타일 편집</a:t>
            </a:r>
            <a:endParaRPr lang="en-US" altLang="ko-KR" dirty="0"/>
          </a:p>
          <a:p>
            <a:pPr lvl="0"/>
            <a:r>
              <a:rPr lang="ko-KR" altLang="en-US" dirty="0"/>
              <a:t>둘째 수준</a:t>
            </a:r>
            <a:endParaRPr lang="en-US" altLang="ko-KR" dirty="0"/>
          </a:p>
          <a:p>
            <a:pPr lvl="0"/>
            <a:r>
              <a:rPr lang="ko-KR" altLang="en-US" dirty="0"/>
              <a:t>셋째 수준</a:t>
            </a:r>
            <a:endParaRPr lang="en-US" altLang="ko-KR" dirty="0"/>
          </a:p>
          <a:p>
            <a:pPr lvl="0"/>
            <a:r>
              <a:rPr lang="ko-KR" altLang="en-US" dirty="0"/>
              <a:t>넷째 수준</a:t>
            </a:r>
            <a:endParaRPr lang="en-US" altLang="ko-KR" dirty="0"/>
          </a:p>
          <a:p>
            <a:pPr lvl="0"/>
            <a:r>
              <a:rPr lang="ko-KR" altLang="en-US" dirty="0"/>
              <a:t>다섯째 수준</a:t>
            </a:r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764428" y="1140405"/>
            <a:ext cx="10198187" cy="0"/>
          </a:xfrm>
          <a:prstGeom prst="line">
            <a:avLst/>
          </a:prstGeom>
          <a:ln w="19050">
            <a:solidFill>
              <a:srgbClr val="12A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각 삼각형 20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 flipH="1">
            <a:off x="7579148" y="5848031"/>
            <a:ext cx="4612851" cy="1019396"/>
          </a:xfrm>
          <a:prstGeom prst="rtTriangle">
            <a:avLst/>
          </a:prstGeom>
          <a:solidFill>
            <a:srgbClr val="F4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각 삼각형 17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 flipH="1">
            <a:off x="7572865" y="6371645"/>
            <a:ext cx="4612851" cy="494907"/>
          </a:xfrm>
          <a:prstGeom prst="rtTriangle">
            <a:avLst/>
          </a:prstGeom>
          <a:solidFill>
            <a:srgbClr val="12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59" y="184247"/>
            <a:ext cx="1989056" cy="28452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30" y="68800"/>
            <a:ext cx="1169661" cy="675888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-1" y="65238"/>
            <a:ext cx="289471" cy="1254516"/>
          </a:xfrm>
          <a:prstGeom prst="rect">
            <a:avLst/>
          </a:prstGeom>
          <a:solidFill>
            <a:srgbClr val="FF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273049" y="65238"/>
            <a:ext cx="161565" cy="12545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178781" y="65238"/>
            <a:ext cx="103434" cy="1254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3"/>
          <p:cNvSpPr>
            <a:spLocks noGrp="1"/>
          </p:cNvSpPr>
          <p:nvPr>
            <p:ph type="title"/>
          </p:nvPr>
        </p:nvSpPr>
        <p:spPr>
          <a:xfrm>
            <a:off x="1764428" y="407619"/>
            <a:ext cx="7219315" cy="616017"/>
          </a:xfrm>
        </p:spPr>
        <p:txBody>
          <a:bodyPr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defRPr>
            </a:lvl1pPr>
          </a:lstStyle>
          <a:p>
            <a:r>
              <a:rPr lang="ko-KR" altLang="en-US" dirty="0"/>
              <a:t>상세검색</a:t>
            </a:r>
          </a:p>
        </p:txBody>
      </p:sp>
    </p:spTree>
    <p:extLst>
      <p:ext uri="{BB962C8B-B14F-4D97-AF65-F5344CB8AC3E}">
        <p14:creationId xmlns:p14="http://schemas.microsoft.com/office/powerpoint/2010/main" val="248412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_미디어 및 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각 삼각형 19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 flipH="1">
            <a:off x="7579149" y="5467547"/>
            <a:ext cx="4612850" cy="139900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각 삼각형 21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 flipH="1">
            <a:off x="7579148" y="5848031"/>
            <a:ext cx="4612851" cy="1019396"/>
          </a:xfrm>
          <a:prstGeom prst="rtTriangle">
            <a:avLst/>
          </a:prstGeom>
          <a:solidFill>
            <a:srgbClr val="F4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각 삼각형 22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 flipH="1">
            <a:off x="7572865" y="6371645"/>
            <a:ext cx="4612851" cy="494907"/>
          </a:xfrm>
          <a:prstGeom prst="rtTriangle">
            <a:avLst/>
          </a:prstGeom>
          <a:solidFill>
            <a:srgbClr val="12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1145C13-C179-4192-A658-BF2E58B738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5579" y="1854199"/>
            <a:ext cx="5005633" cy="4284979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latin typeface="경기천년제목 Medium" panose="02020603020101020101" pitchFamily="18" charset="-127"/>
                <a:ea typeface="경기천년제목 Medium" panose="02020603020101020101" pitchFamily="18" charset="-127"/>
              </a:defRPr>
            </a:lvl1pPr>
            <a:lvl2pPr marL="457200" indent="0">
              <a:buFont typeface="+mj-lt"/>
              <a:buNone/>
              <a:defRPr sz="16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600"/>
            </a:lvl4pPr>
            <a:lvl5pPr marL="1828800" indent="0">
              <a:buFont typeface="+mj-lt"/>
              <a:buNone/>
              <a:defRPr sz="1600"/>
            </a:lvl5pPr>
          </a:lstStyle>
          <a:p>
            <a:pPr lvl="0"/>
            <a:r>
              <a:rPr lang="ko-KR" altLang="en-US" dirty="0"/>
              <a:t>설명</a:t>
            </a:r>
            <a:endParaRPr lang="en-US" altLang="ko-KR" dirty="0"/>
          </a:p>
          <a:p>
            <a:pPr lvl="0"/>
            <a:r>
              <a:rPr lang="ko-KR" altLang="en-US" dirty="0"/>
              <a:t>설명</a:t>
            </a:r>
            <a:endParaRPr lang="en-US" altLang="ko-KR" dirty="0"/>
          </a:p>
          <a:p>
            <a:pPr lvl="0"/>
            <a:r>
              <a:rPr lang="ko-KR" altLang="en-US" dirty="0"/>
              <a:t>설명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xmlns="" id="{38340B11-3220-438C-BFBF-856F8CEFFF0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58219" y="1854200"/>
            <a:ext cx="6306532" cy="428497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latin typeface="경기천년제목 Medium" panose="02020603020101020101" pitchFamily="18" charset="-127"/>
                <a:ea typeface="경기천년제목 Medium" panose="02020603020101020101" pitchFamily="18" charset="-127"/>
              </a:defRPr>
            </a:lvl1pPr>
            <a:lvl2pPr marL="457200" indent="0">
              <a:buFont typeface="+mj-lt"/>
              <a:buNone/>
              <a:defRPr sz="16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600"/>
            </a:lvl4pPr>
            <a:lvl5pPr marL="1828800" indent="0">
              <a:buFont typeface="+mj-lt"/>
              <a:buNone/>
              <a:defRPr sz="1600"/>
            </a:lvl5pPr>
          </a:lstStyle>
          <a:p>
            <a:pPr lvl="0"/>
            <a:r>
              <a:rPr lang="ko-KR" altLang="en-US" dirty="0"/>
              <a:t>기타</a:t>
            </a: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59" y="184247"/>
            <a:ext cx="1989056" cy="28452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30" y="68800"/>
            <a:ext cx="1169661" cy="675888"/>
          </a:xfrm>
          <a:prstGeom prst="rect">
            <a:avLst/>
          </a:prstGeom>
        </p:spPr>
      </p:pic>
      <p:cxnSp>
        <p:nvCxnSpPr>
          <p:cNvPr id="25" name="직선 연결선 24"/>
          <p:cNvCxnSpPr/>
          <p:nvPr userDrawn="1"/>
        </p:nvCxnSpPr>
        <p:spPr>
          <a:xfrm>
            <a:off x="1764428" y="1140405"/>
            <a:ext cx="10198187" cy="0"/>
          </a:xfrm>
          <a:prstGeom prst="line">
            <a:avLst/>
          </a:prstGeom>
          <a:ln w="19050">
            <a:solidFill>
              <a:srgbClr val="12A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-1" y="65238"/>
            <a:ext cx="289471" cy="1254516"/>
          </a:xfrm>
          <a:prstGeom prst="rect">
            <a:avLst/>
          </a:prstGeom>
          <a:solidFill>
            <a:srgbClr val="FF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273049" y="65238"/>
            <a:ext cx="161565" cy="12545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178781" y="65238"/>
            <a:ext cx="103434" cy="1254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3"/>
          <p:cNvSpPr>
            <a:spLocks noGrp="1"/>
          </p:cNvSpPr>
          <p:nvPr>
            <p:ph type="title"/>
          </p:nvPr>
        </p:nvSpPr>
        <p:spPr>
          <a:xfrm>
            <a:off x="1764428" y="407619"/>
            <a:ext cx="7219315" cy="616017"/>
          </a:xfrm>
        </p:spPr>
        <p:txBody>
          <a:bodyPr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defRPr>
            </a:lvl1pPr>
          </a:lstStyle>
          <a:p>
            <a:r>
              <a:rPr lang="ko-KR" altLang="en-US" dirty="0"/>
              <a:t>상세검색</a:t>
            </a:r>
          </a:p>
        </p:txBody>
      </p:sp>
    </p:spTree>
    <p:extLst>
      <p:ext uri="{BB962C8B-B14F-4D97-AF65-F5344CB8AC3E}">
        <p14:creationId xmlns:p14="http://schemas.microsoft.com/office/powerpoint/2010/main" val="18489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_간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각 삼각형 27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 flipH="1">
            <a:off x="7579149" y="5467547"/>
            <a:ext cx="4612850" cy="139900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각 삼각형 28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 flipH="1">
            <a:off x="7579148" y="5848031"/>
            <a:ext cx="4612851" cy="1019396"/>
          </a:xfrm>
          <a:prstGeom prst="rtTriangle">
            <a:avLst/>
          </a:prstGeom>
          <a:solidFill>
            <a:srgbClr val="F4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각 삼각형 29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 flipH="1">
            <a:off x="7572865" y="6371645"/>
            <a:ext cx="4612851" cy="494907"/>
          </a:xfrm>
          <a:prstGeom prst="rtTriangle">
            <a:avLst/>
          </a:prstGeom>
          <a:solidFill>
            <a:srgbClr val="12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1145C13-C179-4192-A658-BF2E58B738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33525" y="4343400"/>
            <a:ext cx="2847975" cy="131445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latin typeface="경기천년제목 Medium" panose="02020603020101020101" pitchFamily="18" charset="-127"/>
                <a:ea typeface="경기천년제목 Medium" panose="02020603020101020101" pitchFamily="18" charset="-127"/>
              </a:defRPr>
            </a:lvl1pPr>
            <a:lvl2pPr marL="457200" indent="0">
              <a:buFont typeface="+mj-lt"/>
              <a:buNone/>
              <a:defRPr sz="16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600"/>
            </a:lvl4pPr>
            <a:lvl5pPr marL="1828800" indent="0">
              <a:buFont typeface="+mj-lt"/>
              <a:buNone/>
              <a:defRPr sz="1600"/>
            </a:lvl5pPr>
          </a:lstStyle>
          <a:p>
            <a:pPr lvl="0"/>
            <a:r>
              <a:rPr lang="ko-KR" altLang="en-US" dirty="0" err="1"/>
              <a:t>글내용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0E0C8D79-EA0B-465E-95A0-72CF9FCAB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3525" y="1974350"/>
            <a:ext cx="2838451" cy="2160000"/>
          </a:xfrm>
        </p:spPr>
        <p:txBody>
          <a:bodyPr lIns="360000" tIns="360000" rIns="360000" bIns="360000"/>
          <a:lstStyle>
            <a:lvl1pPr>
              <a:defRPr>
                <a:latin typeface="경기천년제목 Medium" panose="02020603020101020101" pitchFamily="18" charset="-127"/>
                <a:ea typeface="경기천년제목 Medium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xmlns="" id="{01987686-002E-4B1E-86BA-DAA6526147F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95825" y="4343400"/>
            <a:ext cx="2847975" cy="131445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latin typeface="경기천년제목 Medium" panose="02020603020101020101" pitchFamily="18" charset="-127"/>
                <a:ea typeface="경기천년제목 Medium" panose="02020603020101020101" pitchFamily="18" charset="-127"/>
              </a:defRPr>
            </a:lvl1pPr>
            <a:lvl2pPr marL="457200" indent="0">
              <a:buFont typeface="+mj-lt"/>
              <a:buNone/>
              <a:defRPr sz="16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600"/>
            </a:lvl4pPr>
            <a:lvl5pPr marL="1828800" indent="0">
              <a:buFont typeface="+mj-lt"/>
              <a:buNone/>
              <a:defRPr sz="1600"/>
            </a:lvl5pPr>
          </a:lstStyle>
          <a:p>
            <a:pPr lvl="0"/>
            <a:r>
              <a:rPr lang="ko-KR" altLang="en-US" dirty="0" err="1"/>
              <a:t>글내용</a:t>
            </a:r>
            <a:endParaRPr lang="ko-KR" altLang="en-US" dirty="0"/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xmlns="" id="{A598B3AA-0BEB-4CB3-B5B7-E952431ECDB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858126" y="4343400"/>
            <a:ext cx="2847975" cy="131445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latin typeface="경기천년제목 Medium" panose="02020603020101020101" pitchFamily="18" charset="-127"/>
                <a:ea typeface="경기천년제목 Medium" panose="02020603020101020101" pitchFamily="18" charset="-127"/>
              </a:defRPr>
            </a:lvl1pPr>
            <a:lvl2pPr marL="457200" indent="0">
              <a:buFont typeface="+mj-lt"/>
              <a:buNone/>
              <a:defRPr sz="1600"/>
            </a:lvl2pPr>
            <a:lvl3pPr marL="914400" indent="0">
              <a:buFont typeface="+mj-lt"/>
              <a:buNone/>
              <a:defRPr sz="1600"/>
            </a:lvl3pPr>
            <a:lvl4pPr marL="1371600" indent="0">
              <a:buFont typeface="+mj-lt"/>
              <a:buNone/>
              <a:defRPr sz="1600"/>
            </a:lvl4pPr>
            <a:lvl5pPr marL="1828800" indent="0">
              <a:buFont typeface="+mj-lt"/>
              <a:buNone/>
              <a:defRPr sz="1600"/>
            </a:lvl5pPr>
          </a:lstStyle>
          <a:p>
            <a:pPr lvl="0"/>
            <a:r>
              <a:rPr lang="ko-KR" altLang="en-US" dirty="0" err="1"/>
              <a:t>글내용</a:t>
            </a:r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1EAB4F17-E8AF-484C-B2AB-65BEA4790750}"/>
              </a:ext>
            </a:extLst>
          </p:cNvPr>
          <p:cNvCxnSpPr/>
          <p:nvPr userDrawn="1"/>
        </p:nvCxnSpPr>
        <p:spPr>
          <a:xfrm>
            <a:off x="4533900" y="1866900"/>
            <a:ext cx="0" cy="3790950"/>
          </a:xfrm>
          <a:prstGeom prst="line">
            <a:avLst/>
          </a:prstGeom>
          <a:ln w="19050">
            <a:solidFill>
              <a:srgbClr val="DDD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xmlns="" id="{E57261E4-AD4C-4D43-B2B7-992355BBED6F}"/>
              </a:ext>
            </a:extLst>
          </p:cNvPr>
          <p:cNvCxnSpPr/>
          <p:nvPr userDrawn="1"/>
        </p:nvCxnSpPr>
        <p:spPr>
          <a:xfrm>
            <a:off x="7708900" y="1866900"/>
            <a:ext cx="0" cy="3790950"/>
          </a:xfrm>
          <a:prstGeom prst="line">
            <a:avLst/>
          </a:prstGeom>
          <a:ln w="19050">
            <a:solidFill>
              <a:srgbClr val="DDD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그림 개체 틀 4">
            <a:extLst>
              <a:ext uri="{FF2B5EF4-FFF2-40B4-BE49-F238E27FC236}">
                <a16:creationId xmlns:a16="http://schemas.microsoft.com/office/drawing/2014/main" xmlns="" id="{AD13C406-876E-43F6-8C5B-C62F158EF2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95825" y="1974350"/>
            <a:ext cx="2847975" cy="2160000"/>
          </a:xfrm>
        </p:spPr>
        <p:txBody>
          <a:bodyPr lIns="360000" tIns="360000" rIns="360000" bIns="360000"/>
          <a:lstStyle>
            <a:lvl1pPr>
              <a:defRPr>
                <a:latin typeface="경기천년제목 Medium" panose="02020603020101020101" pitchFamily="18" charset="-127"/>
                <a:ea typeface="경기천년제목 Medium" panose="02020603020101020101" pitchFamily="18" charset="-127"/>
              </a:defRPr>
            </a:lvl1pPr>
          </a:lstStyle>
          <a:p>
            <a:endParaRPr lang="ko-KR" altLang="en-US"/>
          </a:p>
        </p:txBody>
      </p:sp>
      <p:sp>
        <p:nvSpPr>
          <p:cNvPr id="21" name="그림 개체 틀 4">
            <a:extLst>
              <a:ext uri="{FF2B5EF4-FFF2-40B4-BE49-F238E27FC236}">
                <a16:creationId xmlns:a16="http://schemas.microsoft.com/office/drawing/2014/main" xmlns="" id="{F2D57544-F2AC-4674-9A7B-2207BCDE04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58126" y="1965740"/>
            <a:ext cx="2847975" cy="2160000"/>
          </a:xfrm>
        </p:spPr>
        <p:txBody>
          <a:bodyPr lIns="360000" tIns="360000" rIns="360000" bIns="360000"/>
          <a:lstStyle>
            <a:lvl1pPr>
              <a:defRPr>
                <a:latin typeface="경기천년제목 Medium" panose="02020603020101020101" pitchFamily="18" charset="-127"/>
                <a:ea typeface="경기천년제목 Medium" panose="02020603020101020101" pitchFamily="18" charset="-127"/>
              </a:defRPr>
            </a:lvl1pPr>
          </a:lstStyle>
          <a:p>
            <a:endParaRPr lang="ko-KR" altLang="en-US"/>
          </a:p>
        </p:txBody>
      </p:sp>
      <p:cxnSp>
        <p:nvCxnSpPr>
          <p:cNvPr id="32" name="직선 연결선 31"/>
          <p:cNvCxnSpPr/>
          <p:nvPr userDrawn="1"/>
        </p:nvCxnSpPr>
        <p:spPr>
          <a:xfrm>
            <a:off x="1764428" y="1140405"/>
            <a:ext cx="10198187" cy="0"/>
          </a:xfrm>
          <a:prstGeom prst="line">
            <a:avLst/>
          </a:prstGeom>
          <a:ln w="19050">
            <a:solidFill>
              <a:srgbClr val="12A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59" y="184247"/>
            <a:ext cx="1989056" cy="284527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30" y="68800"/>
            <a:ext cx="1169661" cy="675888"/>
          </a:xfrm>
          <a:prstGeom prst="rect">
            <a:avLst/>
          </a:prstGeom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-1" y="65238"/>
            <a:ext cx="289471" cy="1254516"/>
          </a:xfrm>
          <a:prstGeom prst="rect">
            <a:avLst/>
          </a:prstGeom>
          <a:solidFill>
            <a:srgbClr val="FF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273049" y="65238"/>
            <a:ext cx="161565" cy="12545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178781" y="65238"/>
            <a:ext cx="103434" cy="1254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제목 3"/>
          <p:cNvSpPr>
            <a:spLocks noGrp="1"/>
          </p:cNvSpPr>
          <p:nvPr>
            <p:ph type="title"/>
          </p:nvPr>
        </p:nvSpPr>
        <p:spPr>
          <a:xfrm>
            <a:off x="1764428" y="407619"/>
            <a:ext cx="7219315" cy="616017"/>
          </a:xfrm>
        </p:spPr>
        <p:txBody>
          <a:bodyPr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defRPr>
            </a:lvl1pPr>
          </a:lstStyle>
          <a:p>
            <a:r>
              <a:rPr lang="ko-KR" altLang="en-US" dirty="0"/>
              <a:t>상세검색</a:t>
            </a:r>
          </a:p>
        </p:txBody>
      </p:sp>
    </p:spTree>
    <p:extLst>
      <p:ext uri="{BB962C8B-B14F-4D97-AF65-F5344CB8AC3E}">
        <p14:creationId xmlns:p14="http://schemas.microsoft.com/office/powerpoint/2010/main" val="37140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hf hdr="0" ftr="0" dt="0"/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_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각 삼각형 16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 flipH="1">
            <a:off x="7579149" y="5467547"/>
            <a:ext cx="4612850" cy="139900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각 삼각형 17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 flipH="1">
            <a:off x="7579148" y="5848031"/>
            <a:ext cx="4612851" cy="1019396"/>
          </a:xfrm>
          <a:prstGeom prst="rtTriangle">
            <a:avLst/>
          </a:prstGeom>
          <a:solidFill>
            <a:srgbClr val="F4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각 삼각형 18">
            <a:extLst>
              <a:ext uri="{FF2B5EF4-FFF2-40B4-BE49-F238E27FC236}">
                <a16:creationId xmlns:a16="http://schemas.microsoft.com/office/drawing/2014/main" xmlns="" id="{2E179C5F-9581-4A6D-AB2D-572DE3014C94}"/>
              </a:ext>
            </a:extLst>
          </p:cNvPr>
          <p:cNvSpPr/>
          <p:nvPr userDrawn="1"/>
        </p:nvSpPr>
        <p:spPr>
          <a:xfrm flipH="1">
            <a:off x="7572865" y="6371645"/>
            <a:ext cx="4612851" cy="494907"/>
          </a:xfrm>
          <a:prstGeom prst="rtTriangle">
            <a:avLst/>
          </a:prstGeom>
          <a:solidFill>
            <a:srgbClr val="12A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1764428" y="1140405"/>
            <a:ext cx="10198187" cy="0"/>
          </a:xfrm>
          <a:prstGeom prst="line">
            <a:avLst/>
          </a:prstGeom>
          <a:ln w="19050">
            <a:solidFill>
              <a:srgbClr val="12A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59" y="184247"/>
            <a:ext cx="1989056" cy="28452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30" y="68800"/>
            <a:ext cx="1169661" cy="675888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-1" y="65238"/>
            <a:ext cx="289471" cy="1254516"/>
          </a:xfrm>
          <a:prstGeom prst="rect">
            <a:avLst/>
          </a:prstGeom>
          <a:solidFill>
            <a:srgbClr val="FF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273049" y="65238"/>
            <a:ext cx="161565" cy="12545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72038771-BFB9-4815-BFCE-C4362A8B8B89}"/>
              </a:ext>
            </a:extLst>
          </p:cNvPr>
          <p:cNvSpPr/>
          <p:nvPr userDrawn="1"/>
        </p:nvSpPr>
        <p:spPr>
          <a:xfrm>
            <a:off x="178781" y="65238"/>
            <a:ext cx="103434" cy="1254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3"/>
          <p:cNvSpPr>
            <a:spLocks noGrp="1"/>
          </p:cNvSpPr>
          <p:nvPr>
            <p:ph type="title"/>
          </p:nvPr>
        </p:nvSpPr>
        <p:spPr>
          <a:xfrm>
            <a:off x="1764428" y="407619"/>
            <a:ext cx="7219315" cy="616017"/>
          </a:xfrm>
        </p:spPr>
        <p:txBody>
          <a:bodyPr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defRPr>
            </a:lvl1pPr>
          </a:lstStyle>
          <a:p>
            <a:r>
              <a:rPr lang="ko-KR" altLang="en-US" dirty="0"/>
              <a:t>상세검색</a:t>
            </a:r>
          </a:p>
        </p:txBody>
      </p:sp>
    </p:spTree>
    <p:extLst>
      <p:ext uri="{BB962C8B-B14F-4D97-AF65-F5344CB8AC3E}">
        <p14:creationId xmlns:p14="http://schemas.microsoft.com/office/powerpoint/2010/main" val="224578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AC23E7E9-AAA1-489C-8AEE-581EE317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5FACC76-7113-4A4D-97A2-0B055349B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18B221D-61A7-4FE4-9D07-0C9B7B14E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02E8-470E-48C1-B126-8CFFC69D7ECC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DB0408A-BADE-4479-BA62-1C8769112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B1646C6-91CD-411B-B2AA-015EE95CF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5B637-FB07-4D91-A23C-80BDFC83D6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881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5" r:id="rId5"/>
    <p:sldLayoutId id="2147483653" r:id="rId6"/>
    <p:sldLayoutId id="2147483654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b="1" kern="1200" spc="0">
          <a:solidFill>
            <a:srgbClr val="252C4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spc="0">
          <a:solidFill>
            <a:srgbClr val="252C4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rgbClr val="252C4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rgbClr val="252C4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rgbClr val="252C4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rgbClr val="252C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riss.kr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F536C807-CB09-45BE-87BC-5FC0B4BD68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RISS</a:t>
            </a:r>
            <a:r>
              <a:rPr lang="ko-KR" altLang="en-US" dirty="0"/>
              <a:t>가 궁금하세요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62F92D2-E117-4997-B589-124BD3CF0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4251" y="2869262"/>
            <a:ext cx="5763491" cy="1665792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HS봄바람체 2.0" panose="020B0600000101010101" charset="-127"/>
                <a:ea typeface="HS봄바람체 2.0" panose="020B0600000101010101" charset="-127"/>
              </a:rPr>
              <a:t>RISS</a:t>
            </a:r>
            <a:r>
              <a:rPr lang="ko-KR" altLang="en-US" dirty="0">
                <a:latin typeface="HS봄바람체 2.0" panose="020B0600000101010101" charset="-127"/>
                <a:ea typeface="HS봄바람체 2.0" panose="020B0600000101010101" charset="-127"/>
              </a:rPr>
              <a:t>는 이렇게</a:t>
            </a:r>
            <a:r>
              <a:rPr lang="en-US" altLang="ko-KR" dirty="0">
                <a:latin typeface="HS봄바람체 2.0" panose="020B0600000101010101" charset="-127"/>
                <a:ea typeface="HS봄바람체 2.0" panose="020B0600000101010101" charset="-127"/>
              </a:rPr>
              <a:t/>
            </a:r>
            <a:br>
              <a:rPr lang="en-US" altLang="ko-KR" dirty="0">
                <a:latin typeface="HS봄바람체 2.0" panose="020B0600000101010101" charset="-127"/>
                <a:ea typeface="HS봄바람체 2.0" panose="020B0600000101010101" charset="-127"/>
              </a:rPr>
            </a:br>
            <a:r>
              <a:rPr lang="ko-KR" altLang="en-US" dirty="0">
                <a:latin typeface="HS봄바람체 2.0" panose="020B0600000101010101" charset="-127"/>
                <a:ea typeface="HS봄바람체 2.0" panose="020B0600000101010101" charset="-127"/>
              </a:rPr>
              <a:t>쓰는 것이다</a:t>
            </a:r>
            <a:r>
              <a:rPr lang="en-US" altLang="ko-KR" dirty="0">
                <a:latin typeface="HS봄바람체 2.0" panose="020B0600000101010101" charset="-127"/>
                <a:ea typeface="HS봄바람체 2.0" panose="020B0600000101010101" charset="-127"/>
              </a:rPr>
              <a:t>!</a:t>
            </a:r>
            <a:endParaRPr lang="ko-KR" altLang="en-US" dirty="0">
              <a:latin typeface="HS봄바람체 2.0" panose="020B0600000101010101" charset="-127"/>
              <a:ea typeface="HS봄바람체 2.0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43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유형별 </a:t>
            </a:r>
            <a:r>
              <a:rPr lang="ko-KR" altLang="en-US" dirty="0" smtClean="0"/>
              <a:t>검색</a:t>
            </a:r>
            <a:endParaRPr lang="ko-KR" altLang="en-US" dirty="0"/>
          </a:p>
        </p:txBody>
      </p:sp>
      <p:sp>
        <p:nvSpPr>
          <p:cNvPr id="11" name="내용 개체 틀 1"/>
          <p:cNvSpPr txBox="1">
            <a:spLocks/>
          </p:cNvSpPr>
          <p:nvPr/>
        </p:nvSpPr>
        <p:spPr>
          <a:xfrm>
            <a:off x="8972030" y="2043095"/>
            <a:ext cx="2839655" cy="175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/>
              <a:t>1.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자료 유형별 </a:t>
            </a:r>
            <a:endParaRPr lang="en-US" altLang="ko-KR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F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>
              <a:buNone/>
            </a:pPr>
            <a:r>
              <a:rPr lang="ko-KR" altLang="en-US" sz="2400" dirty="0"/>
              <a:t>검색 결과를 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확인할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ko-KR" altLang="en-US" sz="2400" dirty="0"/>
              <a:t>수 있습니다</a:t>
            </a:r>
            <a:r>
              <a:rPr lang="en-US" altLang="ko-KR" sz="2400" dirty="0"/>
              <a:t>.</a:t>
            </a:r>
          </a:p>
        </p:txBody>
      </p:sp>
      <p:sp>
        <p:nvSpPr>
          <p:cNvPr id="13" name="내용 개체 틀 1"/>
          <p:cNvSpPr txBox="1">
            <a:spLocks/>
          </p:cNvSpPr>
          <p:nvPr/>
        </p:nvSpPr>
        <p:spPr>
          <a:xfrm>
            <a:off x="8972030" y="3508397"/>
            <a:ext cx="2839655" cy="175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/>
              <a:t>2. </a:t>
            </a:r>
            <a:r>
              <a:rPr lang="ko-KR" altLang="en-US" sz="2400" dirty="0"/>
              <a:t>검색 결과 목록을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원하는 순서</a:t>
            </a:r>
            <a:r>
              <a:rPr lang="ko-KR" altLang="en-US" sz="2400" dirty="0"/>
              <a:t>대로 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나열</a:t>
            </a:r>
            <a:r>
              <a:rPr lang="ko-KR" altLang="en-US" sz="2400" dirty="0"/>
              <a:t>할 수 있습니다</a:t>
            </a:r>
            <a:r>
              <a:rPr lang="en-US" altLang="ko-KR" sz="2400" dirty="0"/>
              <a:t>.</a:t>
            </a:r>
          </a:p>
        </p:txBody>
      </p:sp>
      <p:sp>
        <p:nvSpPr>
          <p:cNvPr id="16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03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BCEED595-058B-42FB-9788-CE4166EDD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69" y="1362857"/>
            <a:ext cx="8063620" cy="4911194"/>
          </a:xfrm>
          <a:prstGeom prst="rect">
            <a:avLst/>
          </a:prstGeom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C8958A9D-9B77-4B6E-AE1F-46B69E31B8B9}"/>
              </a:ext>
            </a:extLst>
          </p:cNvPr>
          <p:cNvSpPr/>
          <p:nvPr/>
        </p:nvSpPr>
        <p:spPr>
          <a:xfrm>
            <a:off x="551846" y="2304536"/>
            <a:ext cx="157019" cy="18194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22E41AB8-D35C-4EFC-942C-682C88465B6C}"/>
              </a:ext>
            </a:extLst>
          </p:cNvPr>
          <p:cNvSpPr/>
          <p:nvPr/>
        </p:nvSpPr>
        <p:spPr>
          <a:xfrm>
            <a:off x="6114892" y="3712354"/>
            <a:ext cx="157019" cy="18194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모서리가 둥근 직사각형 8">
            <a:extLst>
              <a:ext uri="{FF2B5EF4-FFF2-40B4-BE49-F238E27FC236}">
                <a16:creationId xmlns:a16="http://schemas.microsoft.com/office/drawing/2014/main" xmlns="" id="{84A5684B-CCD2-480A-BF84-1BCF0C76E544}"/>
              </a:ext>
            </a:extLst>
          </p:cNvPr>
          <p:cNvSpPr/>
          <p:nvPr/>
        </p:nvSpPr>
        <p:spPr>
          <a:xfrm>
            <a:off x="618724" y="2480777"/>
            <a:ext cx="7932207" cy="366118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8">
            <a:extLst>
              <a:ext uri="{FF2B5EF4-FFF2-40B4-BE49-F238E27FC236}">
                <a16:creationId xmlns:a16="http://schemas.microsoft.com/office/drawing/2014/main" xmlns="" id="{B99FFF39-8965-4E25-86C6-7A6834D5ACB3}"/>
              </a:ext>
            </a:extLst>
          </p:cNvPr>
          <p:cNvSpPr/>
          <p:nvPr/>
        </p:nvSpPr>
        <p:spPr>
          <a:xfrm>
            <a:off x="6271912" y="3828047"/>
            <a:ext cx="2279020" cy="260376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9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상세정보</a:t>
            </a:r>
            <a:endParaRPr lang="ko-KR" altLang="en-US" dirty="0"/>
          </a:p>
        </p:txBody>
      </p:sp>
      <p:sp>
        <p:nvSpPr>
          <p:cNvPr id="17" name="내용 개체 틀 1"/>
          <p:cNvSpPr txBox="1">
            <a:spLocks/>
          </p:cNvSpPr>
          <p:nvPr/>
        </p:nvSpPr>
        <p:spPr>
          <a:xfrm>
            <a:off x="8274730" y="1366275"/>
            <a:ext cx="3583332" cy="175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/>
              <a:t>1. </a:t>
            </a:r>
            <a:r>
              <a:rPr lang="ko-KR" altLang="en-US" sz="2400" dirty="0"/>
              <a:t>자료의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원문</a:t>
            </a:r>
            <a:r>
              <a:rPr lang="ko-KR" altLang="en-US" sz="2400" dirty="0"/>
              <a:t>을 보거나</a:t>
            </a:r>
            <a:r>
              <a:rPr lang="en-US" altLang="ko-KR" sz="2400" dirty="0"/>
              <a:t>,   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인용하기</a:t>
            </a:r>
            <a:r>
              <a:rPr lang="ko-KR" altLang="en-US" sz="2400" dirty="0"/>
              <a:t> 를 통하여 인용하기를 원하는 곳에 넣을 수 있습니다</a:t>
            </a:r>
            <a:r>
              <a:rPr lang="en-US" altLang="ko-KR" sz="2400" dirty="0"/>
              <a:t>.</a:t>
            </a:r>
          </a:p>
        </p:txBody>
      </p:sp>
      <p:sp>
        <p:nvSpPr>
          <p:cNvPr id="20" name="내용 개체 틀 2"/>
          <p:cNvSpPr>
            <a:spLocks noGrp="1"/>
          </p:cNvSpPr>
          <p:nvPr>
            <p:ph idx="14"/>
          </p:nvPr>
        </p:nvSpPr>
        <p:spPr>
          <a:xfrm>
            <a:off x="8322664" y="3402869"/>
            <a:ext cx="3371065" cy="242151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2. </a:t>
            </a:r>
            <a:r>
              <a:rPr lang="ko-KR" altLang="en-US" sz="2400" dirty="0"/>
              <a:t>자료의 정보를 다양한 형태로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내보내거나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내 서재</a:t>
            </a:r>
            <a:r>
              <a:rPr lang="ko-KR" altLang="en-US" sz="2400" dirty="0"/>
              <a:t>에 저장</a:t>
            </a:r>
            <a:r>
              <a:rPr lang="en-US" altLang="ko-KR" sz="2400" dirty="0"/>
              <a:t>, SNS</a:t>
            </a:r>
            <a:r>
              <a:rPr lang="ko-KR" altLang="en-US" sz="2400" dirty="0"/>
              <a:t>로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공유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ko-KR" altLang="en-US" sz="2400" dirty="0"/>
              <a:t>자료의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오류</a:t>
            </a:r>
            <a:r>
              <a:rPr lang="ko-KR" altLang="en-US" sz="2400" dirty="0"/>
              <a:t>를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신고</a:t>
            </a:r>
            <a:r>
              <a:rPr lang="ko-KR" altLang="en-US" sz="2400" dirty="0"/>
              <a:t>할 수 있습니다</a:t>
            </a:r>
            <a:r>
              <a:rPr lang="en-US" altLang="ko-KR" sz="2400" dirty="0"/>
              <a:t>.</a:t>
            </a:r>
          </a:p>
        </p:txBody>
      </p:sp>
      <p:sp>
        <p:nvSpPr>
          <p:cNvPr id="29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04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34D5EE83-C4D6-49F0-969B-F7786F48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11" y="1211968"/>
            <a:ext cx="7978219" cy="3048100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D006C0F6-6C8D-4744-A3B3-1BC5E6E48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73" y="4260067"/>
            <a:ext cx="7978220" cy="2421516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21" name="모서리가 둥근 직사각형 5">
            <a:extLst>
              <a:ext uri="{FF2B5EF4-FFF2-40B4-BE49-F238E27FC236}">
                <a16:creationId xmlns:a16="http://schemas.microsoft.com/office/drawing/2014/main" xmlns="" id="{E23A7951-04A3-4914-9C30-C13AE1DF836A}"/>
              </a:ext>
            </a:extLst>
          </p:cNvPr>
          <p:cNvSpPr/>
          <p:nvPr/>
        </p:nvSpPr>
        <p:spPr>
          <a:xfrm>
            <a:off x="383740" y="3645658"/>
            <a:ext cx="1219030" cy="248247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5">
            <a:extLst>
              <a:ext uri="{FF2B5EF4-FFF2-40B4-BE49-F238E27FC236}">
                <a16:creationId xmlns:a16="http://schemas.microsoft.com/office/drawing/2014/main" xmlns="" id="{9F772DDA-C810-4D63-9F81-1BCDBF6A61CD}"/>
              </a:ext>
            </a:extLst>
          </p:cNvPr>
          <p:cNvSpPr/>
          <p:nvPr/>
        </p:nvSpPr>
        <p:spPr>
          <a:xfrm>
            <a:off x="5486485" y="3645657"/>
            <a:ext cx="2660922" cy="248247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97D339B0-2860-4EB5-93AE-6E519D670EFA}"/>
              </a:ext>
            </a:extLst>
          </p:cNvPr>
          <p:cNvSpPr/>
          <p:nvPr/>
        </p:nvSpPr>
        <p:spPr>
          <a:xfrm>
            <a:off x="1501339" y="3454554"/>
            <a:ext cx="163521" cy="18194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xmlns="" id="{5D671D9E-1299-4872-867A-26A94E65545E}"/>
              </a:ext>
            </a:extLst>
          </p:cNvPr>
          <p:cNvSpPr/>
          <p:nvPr/>
        </p:nvSpPr>
        <p:spPr>
          <a:xfrm>
            <a:off x="5548575" y="3463714"/>
            <a:ext cx="163521" cy="18194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03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복사</a:t>
            </a:r>
            <a:r>
              <a:rPr lang="en-US" altLang="ko-KR" dirty="0" smtClean="0"/>
              <a:t>/</a:t>
            </a:r>
            <a:r>
              <a:rPr lang="ko-KR" altLang="en-US" dirty="0" smtClean="0"/>
              <a:t>대출신청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6455841" y="1857173"/>
            <a:ext cx="55411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19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05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002986" y="2824292"/>
            <a:ext cx="413626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1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sz="300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원문보기가 불가능한 </a:t>
            </a:r>
            <a:r>
              <a:rPr lang="en-US" altLang="ko-KR" sz="300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300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자료는</a:t>
            </a:r>
            <a:r>
              <a:rPr lang="en-US" altLang="ko-KR" sz="300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문헌복사 </a:t>
            </a:r>
            <a:r>
              <a:rPr lang="ko-KR" alt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신청</a:t>
            </a:r>
            <a:r>
              <a:rPr lang="ko-KR" altLang="en-US" sz="30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300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      이 가능합니다</a:t>
            </a:r>
            <a:r>
              <a:rPr lang="en-US" altLang="ko-KR" sz="300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  <a:endParaRPr lang="en-US" altLang="ko-KR" sz="30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84981FC-5277-4E2B-87A4-B1F65FAC6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8" y="1676399"/>
            <a:ext cx="7698377" cy="4149047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20" name="모서리가 둥근 직사각형 16">
            <a:extLst>
              <a:ext uri="{FF2B5EF4-FFF2-40B4-BE49-F238E27FC236}">
                <a16:creationId xmlns:a16="http://schemas.microsoft.com/office/drawing/2014/main" xmlns="" id="{7E438D65-C5D7-4AC4-9645-410B91EC760B}"/>
              </a:ext>
            </a:extLst>
          </p:cNvPr>
          <p:cNvSpPr/>
          <p:nvPr/>
        </p:nvSpPr>
        <p:spPr>
          <a:xfrm>
            <a:off x="868166" y="3057502"/>
            <a:ext cx="1022180" cy="398042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16">
            <a:extLst>
              <a:ext uri="{FF2B5EF4-FFF2-40B4-BE49-F238E27FC236}">
                <a16:creationId xmlns:a16="http://schemas.microsoft.com/office/drawing/2014/main" xmlns="" id="{769A4664-2B59-4555-AC97-FF9BC658CF2C}"/>
              </a:ext>
            </a:extLst>
          </p:cNvPr>
          <p:cNvSpPr/>
          <p:nvPr/>
        </p:nvSpPr>
        <p:spPr>
          <a:xfrm>
            <a:off x="910803" y="5427405"/>
            <a:ext cx="979543" cy="398041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C3B55C89-F449-4781-A3E0-3B5F37F1D40E}"/>
              </a:ext>
            </a:extLst>
          </p:cNvPr>
          <p:cNvSpPr/>
          <p:nvPr/>
        </p:nvSpPr>
        <p:spPr>
          <a:xfrm>
            <a:off x="782397" y="2937880"/>
            <a:ext cx="157019" cy="18194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965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내용 개체 틀 9"/>
          <p:cNvGraphicFramePr>
            <a:graphicFrameLocks noGrp="1"/>
          </p:cNvGraphicFramePr>
          <p:nvPr>
            <p:ph idx="1"/>
          </p:nvPr>
        </p:nvGraphicFramePr>
        <p:xfrm>
          <a:off x="1183340" y="1591022"/>
          <a:ext cx="10018062" cy="21600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669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96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9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96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96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696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000">
                <a:tc gridSpan="6">
                  <a:txBody>
                    <a:bodyPr/>
                    <a:lstStyle/>
                    <a:p>
                      <a:pPr algn="ctr"/>
                      <a:r>
                        <a:rPr lang="ko-KR" alt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평균 배송 소요일수 및 비용</a:t>
                      </a: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구분</a:t>
                      </a: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기관전송</a:t>
                      </a: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일반우편</a:t>
                      </a: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등기우편</a:t>
                      </a: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택배</a:t>
                      </a: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팩스</a:t>
                      </a:r>
                    </a:p>
                  </a:txBody>
                  <a:tcP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소요일수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1~2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일</a:t>
                      </a:r>
                      <a:endParaRPr lang="en-US" altLang="ko-KR" sz="200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4~6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2~4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2~5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2~3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기본료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-</a:t>
                      </a:r>
                      <a:endParaRPr lang="ko-KR" altLang="en-US" sz="200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1,300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3,000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2,500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자료복사비</a:t>
                      </a:r>
                      <a:endParaRPr lang="ko-KR" alt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100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</a:t>
                      </a:r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장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70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</a:t>
                      </a:r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장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200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</a:t>
                      </a:r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내용 개체 틀 2"/>
          <p:cNvSpPr>
            <a:spLocks noGrp="1"/>
          </p:cNvSpPr>
          <p:nvPr>
            <p:ph idx="14"/>
          </p:nvPr>
        </p:nvSpPr>
        <p:spPr>
          <a:xfrm>
            <a:off x="1183341" y="4057150"/>
            <a:ext cx="10944781" cy="19079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700000" algn="tl" rotWithShape="0">
                    <a:srgbClr val="505050"/>
                  </a:outerShdw>
                </a:effectLst>
              </a:rPr>
              <a:t>단행본 </a:t>
            </a:r>
            <a:r>
              <a:rPr lang="en-US" altLang="ko-KR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700000" algn="tl" rotWithShape="0">
                    <a:srgbClr val="505050"/>
                  </a:outerShdw>
                </a:effectLst>
              </a:rPr>
              <a:t>&amp; </a:t>
            </a:r>
            <a:r>
              <a:rPr lang="ko-KR" altLang="en-US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700000" algn="tl" rotWithShape="0">
                    <a:srgbClr val="505050"/>
                  </a:outerShdw>
                </a:effectLst>
              </a:rPr>
              <a:t>학위논문 </a:t>
            </a:r>
            <a:r>
              <a:rPr lang="en-US" altLang="ko-KR" sz="2400" dirty="0"/>
              <a:t>: </a:t>
            </a:r>
            <a:r>
              <a:rPr lang="ko-KR" altLang="en-US" sz="2400" dirty="0"/>
              <a:t>저작권 보호를 위해 </a:t>
            </a:r>
            <a:r>
              <a:rPr lang="ko-KR" altLang="en-US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700000" algn="tl" rotWithShape="0">
                    <a:srgbClr val="505050"/>
                  </a:outerShdw>
                </a:effectLst>
              </a:rPr>
              <a:t>부분 복사</a:t>
            </a:r>
            <a:r>
              <a:rPr lang="ko-KR" altLang="en-US" sz="2400" dirty="0"/>
              <a:t>만 가능합니다</a:t>
            </a:r>
            <a:r>
              <a:rPr lang="en-US" altLang="ko-KR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700000" algn="tl" rotWithShape="0">
                    <a:srgbClr val="505050"/>
                  </a:outerShdw>
                </a:effectLst>
              </a:rPr>
              <a:t>학술지 </a:t>
            </a:r>
            <a:r>
              <a:rPr lang="en-US" altLang="ko-KR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700000" algn="tl" rotWithShape="0">
                    <a:srgbClr val="505050"/>
                  </a:outerShdw>
                </a:effectLst>
              </a:rPr>
              <a:t>&amp; </a:t>
            </a:r>
            <a:r>
              <a:rPr lang="ko-KR" altLang="en-US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700000" algn="tl" rotWithShape="0">
                    <a:srgbClr val="505050"/>
                  </a:outerShdw>
                </a:effectLst>
              </a:rPr>
              <a:t>학술지논문</a:t>
            </a:r>
            <a:r>
              <a:rPr lang="ko-KR" altLang="en-US" sz="2400" dirty="0"/>
              <a:t> </a:t>
            </a:r>
            <a:r>
              <a:rPr lang="en-US" altLang="ko-KR" sz="2400" dirty="0"/>
              <a:t>: </a:t>
            </a:r>
            <a:r>
              <a:rPr lang="ko-KR" altLang="en-US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700000" algn="tl" rotWithShape="0">
                    <a:srgbClr val="505050"/>
                  </a:outerShdw>
                </a:effectLst>
              </a:rPr>
              <a:t>논문 단위</a:t>
            </a:r>
            <a:r>
              <a:rPr lang="ko-KR" altLang="en-US" sz="2400" dirty="0"/>
              <a:t>로 신청 가능합니다</a:t>
            </a:r>
            <a:r>
              <a:rPr lang="en-US" altLang="ko-KR" sz="2400" dirty="0"/>
              <a:t>.</a:t>
            </a:r>
          </a:p>
          <a:p>
            <a:r>
              <a:rPr lang="en-US" altLang="ko-KR" dirty="0"/>
              <a:t>    (</a:t>
            </a:r>
            <a:r>
              <a:rPr lang="ko-KR" altLang="en-US" dirty="0"/>
              <a:t>동일 권호의 여러 논문인 경우에도</a:t>
            </a:r>
            <a:r>
              <a:rPr lang="en-US" altLang="ko-KR" dirty="0"/>
              <a:t> </a:t>
            </a:r>
            <a:r>
              <a:rPr lang="ko-KR" altLang="en-US" dirty="0"/>
              <a:t>각각 개별 신청 및 개별 요금 적용됩니다</a:t>
            </a:r>
            <a:r>
              <a:rPr lang="en-US" altLang="ko-KR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소속기관 및 제공기관 정책에 따라 발송 방법 및 제공 범위가 달라질 수 있습니다</a:t>
            </a:r>
            <a:r>
              <a:rPr lang="en-US" altLang="ko-KR" sz="2400" dirty="0"/>
              <a:t>.</a:t>
            </a:r>
          </a:p>
          <a:p>
            <a:endParaRPr lang="ko-KR" altLang="en-US" sz="2400" dirty="0"/>
          </a:p>
          <a:p>
            <a:endParaRPr lang="ko-KR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sz="2400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문헌 복사 </a:t>
            </a:r>
            <a:r>
              <a:rPr lang="ko-KR" altLang="en-US" dirty="0" smtClean="0"/>
              <a:t>서비스</a:t>
            </a:r>
            <a:endParaRPr lang="ko-KR" altLang="en-US" dirty="0"/>
          </a:p>
        </p:txBody>
      </p:sp>
      <p:sp>
        <p:nvSpPr>
          <p:cNvPr id="8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06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20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E9730ECE-EAC3-4F3F-8CCA-82F8150A0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22" y="1333596"/>
            <a:ext cx="5703617" cy="498550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문헌복사 신청  </a:t>
            </a:r>
            <a:r>
              <a:rPr lang="en-US" altLang="ko-KR" dirty="0" smtClean="0"/>
              <a:t>.1</a:t>
            </a:r>
            <a:endParaRPr lang="ko-KR" altLang="en-US" dirty="0"/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07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sp>
        <p:nvSpPr>
          <p:cNvPr id="12" name="모서리가 둥근 직사각형 8">
            <a:extLst>
              <a:ext uri="{FF2B5EF4-FFF2-40B4-BE49-F238E27FC236}">
                <a16:creationId xmlns:a16="http://schemas.microsoft.com/office/drawing/2014/main" xmlns="" id="{B75C132A-1E9F-4DF6-8F73-C89E97A0E095}"/>
              </a:ext>
            </a:extLst>
          </p:cNvPr>
          <p:cNvSpPr/>
          <p:nvPr/>
        </p:nvSpPr>
        <p:spPr>
          <a:xfrm>
            <a:off x="5596279" y="1931517"/>
            <a:ext cx="650631" cy="360485"/>
          </a:xfrm>
          <a:prstGeom prst="roundRect">
            <a:avLst>
              <a:gd name="adj" fmla="val 6790"/>
            </a:avLst>
          </a:prstGeom>
          <a:noFill/>
          <a:ln w="50800"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1"/>
          <p:cNvSpPr txBox="1">
            <a:spLocks/>
          </p:cNvSpPr>
          <p:nvPr/>
        </p:nvSpPr>
        <p:spPr>
          <a:xfrm>
            <a:off x="6949816" y="2604112"/>
            <a:ext cx="4286757" cy="175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AutoNum type="arabicPeriod"/>
            </a:pPr>
            <a:r>
              <a:rPr lang="ko-KR" altLang="en-US" sz="3200" dirty="0" smtClean="0"/>
              <a:t> 문헌복사 신청에 있는    </a:t>
            </a:r>
            <a:r>
              <a:rPr lang="ko-KR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주황색 신청 버튼 클릭</a:t>
            </a:r>
            <a:r>
              <a:rPr lang="en-US" altLang="ko-K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en-US" altLang="ko-KR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F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9816" y="4193936"/>
            <a:ext cx="4580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DD060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※ </a:t>
            </a:r>
            <a:r>
              <a:rPr lang="ko-KR" altLang="en-US" sz="2400" b="1" dirty="0" smtClean="0">
                <a:solidFill>
                  <a:srgbClr val="DD060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도서대출신청 및 해외논문</a:t>
            </a:r>
            <a:endParaRPr lang="en-US" altLang="ko-KR" sz="2400" b="1" dirty="0" smtClean="0">
              <a:solidFill>
                <a:srgbClr val="DD0601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r>
              <a:rPr lang="en-US" altLang="ko-KR" sz="2400" b="1" dirty="0">
                <a:solidFill>
                  <a:srgbClr val="DD060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en-US" altLang="ko-KR" sz="2400" b="1" dirty="0" smtClean="0">
                <a:solidFill>
                  <a:srgbClr val="DD060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 </a:t>
            </a:r>
            <a:r>
              <a:rPr lang="ko-KR" altLang="en-US" sz="2400" b="1" dirty="0" smtClean="0">
                <a:solidFill>
                  <a:srgbClr val="DD060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구매대행 서비스는</a:t>
            </a:r>
            <a:r>
              <a:rPr lang="en-US" altLang="ko-KR" sz="2400" b="1" dirty="0">
                <a:solidFill>
                  <a:srgbClr val="DD060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2400" b="1" dirty="0" smtClean="0">
                <a:solidFill>
                  <a:srgbClr val="DD060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제공하지 않음</a:t>
            </a:r>
            <a:r>
              <a:rPr lang="en-US" altLang="ko-KR" sz="2400" b="1" dirty="0">
                <a:solidFill>
                  <a:srgbClr val="DD060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  <a:endParaRPr lang="ko-KR" altLang="en-US" sz="2400" b="1" dirty="0">
              <a:solidFill>
                <a:srgbClr val="DD0601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88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문헌복사 신청  </a:t>
            </a:r>
            <a:r>
              <a:rPr lang="en-US" altLang="ko-KR" dirty="0" smtClean="0"/>
              <a:t>.2</a:t>
            </a:r>
            <a:endParaRPr lang="ko-KR" altLang="en-US" dirty="0"/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07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9" y="1403935"/>
            <a:ext cx="5431595" cy="4847396"/>
          </a:xfrm>
          <a:prstGeom prst="rect">
            <a:avLst/>
          </a:prstGeom>
        </p:spPr>
      </p:pic>
      <p:sp>
        <p:nvSpPr>
          <p:cNvPr id="10" name="내용 개체 틀 1"/>
          <p:cNvSpPr txBox="1">
            <a:spLocks/>
          </p:cNvSpPr>
          <p:nvPr/>
        </p:nvSpPr>
        <p:spPr>
          <a:xfrm>
            <a:off x="7002571" y="2604112"/>
            <a:ext cx="5104437" cy="175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3200" dirty="0" smtClean="0"/>
              <a:t>2. </a:t>
            </a:r>
            <a:r>
              <a:rPr lang="ko-KR" altLang="en-US" sz="3200" dirty="0" smtClean="0"/>
              <a:t>문헌복사 신청에 있는 상세      정보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배송정보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서지정보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발송방법 작성 및 소장도서관 선택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후 신청버튼 클릭</a:t>
            </a:r>
            <a:r>
              <a:rPr lang="en-US" altLang="ko-KR" sz="3200" dirty="0" smtClean="0"/>
              <a:t>.</a:t>
            </a:r>
            <a:r>
              <a:rPr lang="ko-KR" altLang="en-US" sz="3200" dirty="0" smtClean="0"/>
              <a:t> </a:t>
            </a:r>
            <a:endParaRPr lang="en-US" altLang="ko-KR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ko-KR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altLang="ko-KR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</a:t>
            </a:r>
            <a:r>
              <a:rPr lang="ko-KR" alt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주황색 </a:t>
            </a:r>
            <a:r>
              <a:rPr lang="en-US" altLang="ko-KR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</a:t>
            </a:r>
            <a:r>
              <a:rPr lang="ko-KR" alt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표시는 빠짐없이 작성</a:t>
            </a:r>
            <a:r>
              <a:rPr lang="en-US" altLang="ko-KR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US" altLang="ko-KR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F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07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문헌복사 신청  </a:t>
            </a:r>
            <a:r>
              <a:rPr lang="en-US" altLang="ko-KR" dirty="0" smtClean="0"/>
              <a:t>.3</a:t>
            </a:r>
            <a:endParaRPr lang="ko-KR" altLang="en-US" dirty="0"/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07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9" y="1743340"/>
            <a:ext cx="5431595" cy="4168585"/>
          </a:xfrm>
          <a:prstGeom prst="rect">
            <a:avLst/>
          </a:prstGeom>
        </p:spPr>
      </p:pic>
      <p:sp>
        <p:nvSpPr>
          <p:cNvPr id="10" name="내용 개체 틀 1"/>
          <p:cNvSpPr txBox="1">
            <a:spLocks/>
          </p:cNvSpPr>
          <p:nvPr/>
        </p:nvSpPr>
        <p:spPr>
          <a:xfrm>
            <a:off x="6897067" y="2709616"/>
            <a:ext cx="5104437" cy="175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3200" dirty="0" smtClean="0"/>
              <a:t>3. </a:t>
            </a:r>
            <a:r>
              <a:rPr lang="ko-KR" altLang="en-US" sz="3200" dirty="0" smtClean="0"/>
              <a:t>올바르게 신청이 완료됐는지 제목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저자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권</a:t>
            </a:r>
            <a:r>
              <a:rPr lang="en-US" altLang="ko-KR" sz="3200" dirty="0" smtClean="0"/>
              <a:t>/</a:t>
            </a:r>
            <a:r>
              <a:rPr lang="ko-KR" altLang="en-US" sz="3200" dirty="0" smtClean="0"/>
              <a:t>호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복사범위 등을 확인</a:t>
            </a:r>
            <a:endParaRPr lang="en-US" altLang="ko-KR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F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4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내 서재 담기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257536" y="1854199"/>
            <a:ext cx="3600915" cy="4284979"/>
          </a:xfrm>
        </p:spPr>
        <p:txBody>
          <a:bodyPr>
            <a:normAutofit/>
          </a:bodyPr>
          <a:lstStyle/>
          <a:p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바로 보고 싶은 자료</a:t>
            </a:r>
            <a:r>
              <a:rPr lang="ko-KR" altLang="en-US" sz="2400" dirty="0"/>
              <a:t>는</a:t>
            </a:r>
            <a:endParaRPr lang="en-US" altLang="ko-KR" sz="2400" dirty="0"/>
          </a:p>
          <a:p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내 서재</a:t>
            </a:r>
            <a:r>
              <a:rPr lang="ko-KR" altLang="en-US" sz="2400" dirty="0"/>
              <a:t>에 담아보세요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해당 자료들은</a:t>
            </a:r>
            <a:endParaRPr lang="en-US" altLang="ko-KR" sz="2400" dirty="0"/>
          </a:p>
          <a:p>
            <a:r>
              <a:rPr lang="ko-KR" altLang="en-US" sz="2400" dirty="0"/>
              <a:t>이후 별도의 검색 없이</a:t>
            </a:r>
            <a:r>
              <a:rPr lang="en-US" altLang="ko-KR" sz="2400" dirty="0"/>
              <a:t> </a:t>
            </a:r>
          </a:p>
          <a:p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RISS</a:t>
            </a:r>
            <a:r>
              <a:rPr lang="ko-KR" altLang="en-US" sz="2400" dirty="0">
                <a:solidFill>
                  <a:srgbClr val="F7F399"/>
                </a:solidFill>
              </a:rPr>
              <a:t> 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&gt;</a:t>
            </a:r>
            <a:r>
              <a:rPr lang="en-US" altLang="ko-KR" sz="2400" dirty="0">
                <a:solidFill>
                  <a:srgbClr val="F7F399"/>
                </a:solidFill>
              </a:rPr>
              <a:t>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내 서재</a:t>
            </a:r>
            <a:r>
              <a:rPr lang="ko-KR" altLang="en-US" sz="2400" dirty="0"/>
              <a:t>에서 </a:t>
            </a:r>
            <a:endParaRPr lang="en-US" altLang="ko-KR" sz="2400" dirty="0"/>
          </a:p>
          <a:p>
            <a:r>
              <a:rPr lang="ko-KR" altLang="en-US" sz="2400" dirty="0"/>
              <a:t>바로 확인할 수 있습니다</a:t>
            </a:r>
            <a:r>
              <a:rPr lang="en-US" altLang="ko-KR" sz="2400" dirty="0"/>
              <a:t>.</a:t>
            </a:r>
          </a:p>
        </p:txBody>
      </p:sp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08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D04F04CA-870C-48C7-88DC-AD1D2CC3D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9" y="1364710"/>
            <a:ext cx="7708206" cy="4774468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0636ABDC-61B6-45D0-813B-947F24035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535" y="4743928"/>
            <a:ext cx="3600916" cy="487948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28" name="모서리가 둥근 직사각형 5">
            <a:extLst>
              <a:ext uri="{FF2B5EF4-FFF2-40B4-BE49-F238E27FC236}">
                <a16:creationId xmlns:a16="http://schemas.microsoft.com/office/drawing/2014/main" xmlns="" id="{A2F0088B-E406-45F9-86D7-FE79839E2181}"/>
              </a:ext>
            </a:extLst>
          </p:cNvPr>
          <p:cNvSpPr/>
          <p:nvPr/>
        </p:nvSpPr>
        <p:spPr>
          <a:xfrm>
            <a:off x="383739" y="2007910"/>
            <a:ext cx="341287" cy="2709930"/>
          </a:xfrm>
          <a:prstGeom prst="roundRect">
            <a:avLst>
              <a:gd name="adj" fmla="val 7806"/>
            </a:avLst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9AD0DF05-B084-4FEA-918A-FB0754973DD8}"/>
              </a:ext>
            </a:extLst>
          </p:cNvPr>
          <p:cNvSpPr/>
          <p:nvPr/>
        </p:nvSpPr>
        <p:spPr>
          <a:xfrm>
            <a:off x="475604" y="1781668"/>
            <a:ext cx="89970" cy="181943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모서리가 둥근 직사각형 8">
            <a:extLst>
              <a:ext uri="{FF2B5EF4-FFF2-40B4-BE49-F238E27FC236}">
                <a16:creationId xmlns:a16="http://schemas.microsoft.com/office/drawing/2014/main" xmlns="" id="{601DD382-6C96-4B2D-8592-41190B662D36}"/>
              </a:ext>
            </a:extLst>
          </p:cNvPr>
          <p:cNvSpPr/>
          <p:nvPr/>
        </p:nvSpPr>
        <p:spPr>
          <a:xfrm>
            <a:off x="1404012" y="1477308"/>
            <a:ext cx="632177" cy="304359"/>
          </a:xfrm>
          <a:prstGeom prst="roundRect">
            <a:avLst>
              <a:gd name="adj" fmla="val 7806"/>
            </a:avLst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xmlns="" id="{9FCDCC86-CCE5-49A2-862A-0DFA2B6D797C}"/>
              </a:ext>
            </a:extLst>
          </p:cNvPr>
          <p:cNvSpPr/>
          <p:nvPr/>
        </p:nvSpPr>
        <p:spPr>
          <a:xfrm>
            <a:off x="1268509" y="1382081"/>
            <a:ext cx="136125" cy="173564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xmlns="" id="{975B9342-792A-4B0B-B43C-083C6AAE2B4D}"/>
              </a:ext>
            </a:extLst>
          </p:cNvPr>
          <p:cNvCxnSpPr/>
          <p:nvPr/>
        </p:nvCxnSpPr>
        <p:spPr>
          <a:xfrm>
            <a:off x="2036189" y="1843040"/>
            <a:ext cx="1819234" cy="279701"/>
          </a:xfrm>
          <a:prstGeom prst="straightConnector1">
            <a:avLst/>
          </a:prstGeom>
          <a:ln w="50800">
            <a:solidFill>
              <a:srgbClr val="FFFF9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2CB4A42A-6462-4B01-88AC-E14EC43CC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423" y="2007910"/>
            <a:ext cx="4081806" cy="3259993"/>
          </a:xfrm>
          <a:prstGeom prst="rect">
            <a:avLst/>
          </a:prstGeom>
        </p:spPr>
      </p:pic>
      <p:sp>
        <p:nvSpPr>
          <p:cNvPr id="34" name="모서리가 둥근 직사각형 18">
            <a:extLst>
              <a:ext uri="{FF2B5EF4-FFF2-40B4-BE49-F238E27FC236}">
                <a16:creationId xmlns:a16="http://schemas.microsoft.com/office/drawing/2014/main" xmlns="" id="{BCF2A9AF-53D8-4A43-9592-5DD1218E0161}"/>
              </a:ext>
            </a:extLst>
          </p:cNvPr>
          <p:cNvSpPr/>
          <p:nvPr/>
        </p:nvSpPr>
        <p:spPr>
          <a:xfrm>
            <a:off x="3855423" y="1955178"/>
            <a:ext cx="4081806" cy="3312725"/>
          </a:xfrm>
          <a:prstGeom prst="roundRect">
            <a:avLst>
              <a:gd name="adj" fmla="val 753"/>
            </a:avLst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81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4"/>
          </p:nvPr>
        </p:nvSpPr>
        <p:spPr>
          <a:xfrm>
            <a:off x="6125752" y="4337276"/>
            <a:ext cx="5715982" cy="2177824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쉽고 빠른 참고문헌 작성을 원한다면</a:t>
            </a:r>
            <a:r>
              <a:rPr lang="en-US" altLang="ko-KR" sz="2400" dirty="0"/>
              <a:t>?</a:t>
            </a:r>
          </a:p>
          <a:p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자료의 정보</a:t>
            </a:r>
            <a:r>
              <a:rPr lang="ko-KR" altLang="en-US" sz="2400" dirty="0"/>
              <a:t>를 </a:t>
            </a:r>
            <a:endParaRPr lang="en-US" altLang="ko-KR" sz="2400" dirty="0"/>
          </a:p>
          <a:p>
            <a:r>
              <a:rPr lang="ko-KR" altLang="en-US" sz="2400" dirty="0"/>
              <a:t>메일</a:t>
            </a:r>
            <a:r>
              <a:rPr lang="en-US" altLang="ko-KR" sz="2400" dirty="0"/>
              <a:t>, Excel, </a:t>
            </a:r>
            <a:r>
              <a:rPr lang="en-US" altLang="ko-KR" sz="2400" dirty="0" err="1" smtClean="0"/>
              <a:t>RefWorks</a:t>
            </a:r>
            <a:r>
              <a:rPr lang="en-US" altLang="ko-KR" sz="2400" dirty="0" smtClean="0"/>
              <a:t> </a:t>
            </a:r>
            <a:r>
              <a:rPr lang="ko-KR" altLang="en-US" sz="2400" dirty="0"/>
              <a:t>등</a:t>
            </a:r>
            <a:endParaRPr lang="en-US" altLang="ko-KR" sz="2400" dirty="0"/>
          </a:p>
          <a:p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다양한 형태</a:t>
            </a:r>
            <a:r>
              <a:rPr lang="ko-KR" altLang="en-US" sz="2400" dirty="0"/>
              <a:t>와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형식</a:t>
            </a:r>
            <a:r>
              <a:rPr lang="ko-KR" altLang="en-US" sz="2400" dirty="0"/>
              <a:t>으로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내보낼 </a:t>
            </a:r>
            <a:r>
              <a:rPr lang="ko-KR" altLang="en-US" sz="2400" dirty="0"/>
              <a:t>수 있습니다</a:t>
            </a:r>
            <a:r>
              <a:rPr lang="en-US" altLang="ko-KR" sz="2400" dirty="0"/>
              <a:t>.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내보내기</a:t>
            </a:r>
            <a:endParaRPr lang="ko-KR" altLang="en-US" dirty="0"/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09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2D0DCD5D-CED8-4F3C-AE96-CAED05CD8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1" y="1215559"/>
            <a:ext cx="5451231" cy="5554517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12" name="모서리가 둥근 직사각형 8">
            <a:extLst>
              <a:ext uri="{FF2B5EF4-FFF2-40B4-BE49-F238E27FC236}">
                <a16:creationId xmlns:a16="http://schemas.microsoft.com/office/drawing/2014/main" xmlns="" id="{C0505A5E-F7E0-4C0F-BB40-6E4D627850EA}"/>
              </a:ext>
            </a:extLst>
          </p:cNvPr>
          <p:cNvSpPr/>
          <p:nvPr/>
        </p:nvSpPr>
        <p:spPr>
          <a:xfrm>
            <a:off x="655526" y="1538653"/>
            <a:ext cx="4857252" cy="1080547"/>
          </a:xfrm>
          <a:prstGeom prst="roundRect">
            <a:avLst>
              <a:gd name="adj" fmla="val 7806"/>
            </a:avLst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EFF3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85D186BA-6856-435D-8F84-CB1E3C7AC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72" y="1215559"/>
            <a:ext cx="5394069" cy="3071076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14" name="모서리가 둥근 직사각형 8">
            <a:extLst>
              <a:ext uri="{FF2B5EF4-FFF2-40B4-BE49-F238E27FC236}">
                <a16:creationId xmlns:a16="http://schemas.microsoft.com/office/drawing/2014/main" xmlns="" id="{1A6F3781-78E8-439B-8A43-CCDEBF600FF8}"/>
              </a:ext>
            </a:extLst>
          </p:cNvPr>
          <p:cNvSpPr/>
          <p:nvPr/>
        </p:nvSpPr>
        <p:spPr>
          <a:xfrm>
            <a:off x="6290822" y="1710925"/>
            <a:ext cx="5175315" cy="1890113"/>
          </a:xfrm>
          <a:prstGeom prst="roundRect">
            <a:avLst>
              <a:gd name="adj" fmla="val 7806"/>
            </a:avLst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EF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5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10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508886" y="2090278"/>
            <a:ext cx="43137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내가 본 자료의 참고문헌이</a:t>
            </a: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궁금하다면 </a:t>
            </a: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상세보기에서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참고문헌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을 </a:t>
            </a: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바로 확인해보세요</a:t>
            </a: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국내박사</a:t>
            </a: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 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국내학술지논문</a:t>
            </a: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D77A94B3-8D44-43D0-A88B-0D87A69FB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28" y="1404702"/>
            <a:ext cx="6744832" cy="5045679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15" name="모서리가 둥근 직사각형 8">
            <a:extLst>
              <a:ext uri="{FF2B5EF4-FFF2-40B4-BE49-F238E27FC236}">
                <a16:creationId xmlns:a16="http://schemas.microsoft.com/office/drawing/2014/main" xmlns="" id="{0C1F7CA3-E5A0-4F01-9EA2-135D3C9D0509}"/>
              </a:ext>
            </a:extLst>
          </p:cNvPr>
          <p:cNvSpPr/>
          <p:nvPr/>
        </p:nvSpPr>
        <p:spPr>
          <a:xfrm>
            <a:off x="621939" y="5169876"/>
            <a:ext cx="1903977" cy="283421"/>
          </a:xfrm>
          <a:prstGeom prst="roundRect">
            <a:avLst>
              <a:gd name="adj" fmla="val 7806"/>
            </a:avLst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58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77E85D8-5346-4B2A-8A09-3686F9FA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821" y="1512544"/>
            <a:ext cx="9463384" cy="198666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2400" dirty="0"/>
              <a:t>교육부 출연기관인 한국교육학술정보원</a:t>
            </a:r>
            <a:r>
              <a:rPr lang="en-US" altLang="ko-KR" sz="2400" dirty="0"/>
              <a:t>(KERIS)</a:t>
            </a:r>
            <a:r>
              <a:rPr lang="ko-KR" altLang="en-US" sz="2400" dirty="0"/>
              <a:t>에서 연구활동의 효율성을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</a:t>
            </a:r>
            <a:r>
              <a:rPr lang="ko-KR" altLang="en-US" sz="2400" dirty="0"/>
              <a:t> 증진시키고 고등교육의 경쟁력을 향상하고자 </a:t>
            </a:r>
            <a:r>
              <a:rPr lang="en-US" altLang="ko-KR" sz="2400" dirty="0"/>
              <a:t>1998</a:t>
            </a:r>
            <a:r>
              <a:rPr lang="ko-KR" altLang="en-US" sz="2400" dirty="0"/>
              <a:t>년 개통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105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400" dirty="0"/>
              <a:t>전국 </a:t>
            </a:r>
            <a:r>
              <a:rPr lang="en-US" altLang="ko-KR" sz="2400" dirty="0"/>
              <a:t>4</a:t>
            </a:r>
            <a:r>
              <a:rPr lang="ko-KR" altLang="en-US" sz="2400" dirty="0"/>
              <a:t>년제 대학이 </a:t>
            </a:r>
            <a:r>
              <a:rPr lang="en-US" altLang="ko-KR" sz="2400" dirty="0"/>
              <a:t>100% </a:t>
            </a:r>
            <a:r>
              <a:rPr lang="ko-KR" altLang="en-US" sz="2400" dirty="0"/>
              <a:t>참여하는 학술정보 공동활용체제를 기반으로</a:t>
            </a:r>
            <a:r>
              <a:rPr lang="en-US" altLang="ko-KR" sz="2400" dirty="0"/>
              <a:t> </a:t>
            </a:r>
          </a:p>
          <a:p>
            <a:pPr marL="0" indent="0">
              <a:buNone/>
            </a:pPr>
            <a:r>
              <a:rPr lang="ko-KR" altLang="en-US" sz="2400" dirty="0"/>
              <a:t>    대학이 생산 </a:t>
            </a:r>
            <a:r>
              <a:rPr lang="en-US" altLang="ko-KR" sz="2400" dirty="0"/>
              <a:t>· </a:t>
            </a:r>
            <a:r>
              <a:rPr lang="ko-KR" altLang="en-US" sz="2400" dirty="0"/>
              <a:t>보유</a:t>
            </a:r>
            <a:r>
              <a:rPr lang="en-US" altLang="ko-KR" sz="2400" dirty="0"/>
              <a:t> · </a:t>
            </a:r>
            <a:r>
              <a:rPr lang="ko-KR" altLang="en-US" sz="2400" dirty="0"/>
              <a:t>구독하는 모든 학술 자원을 공동으로 이용할 수 있도록 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    개방된 대국민 서비스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16E885D-8658-473A-84F8-36BD61A4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428" y="407619"/>
            <a:ext cx="7219315" cy="616017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RISS </a:t>
            </a:r>
            <a:r>
              <a:rPr lang="en-US" altLang="ko-KR" sz="3100" dirty="0"/>
              <a:t>(Research Information Sharing Service)</a:t>
            </a:r>
            <a:endParaRPr lang="ko-KR" altLang="en-US" sz="31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8CA7074B-673F-4827-B473-5B322D35FA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9800" y="6287408"/>
            <a:ext cx="992188" cy="365125"/>
          </a:xfrm>
        </p:spPr>
        <p:txBody>
          <a:bodyPr/>
          <a:lstStyle/>
          <a:p>
            <a:fld id="{6E85B637-FB07-4D91-A23C-80BDFC83D6E3}" type="slidenum">
              <a:rPr lang="ko-KR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5515013" y="3988119"/>
            <a:ext cx="1187001" cy="895853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xmlns="" id="{D77E85D8-5346-4B2A-8A09-3686F9FAA4ED}"/>
              </a:ext>
            </a:extLst>
          </p:cNvPr>
          <p:cNvSpPr txBox="1">
            <a:spLocks/>
          </p:cNvSpPr>
          <p:nvPr/>
        </p:nvSpPr>
        <p:spPr>
          <a:xfrm>
            <a:off x="3849168" y="5008614"/>
            <a:ext cx="4541283" cy="908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2400" dirty="0"/>
              <a:t>다양한 유형의 자료 검색 및 </a:t>
            </a:r>
            <a:endParaRPr lang="en-US" altLang="ko-KR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2400" dirty="0"/>
              <a:t>우리 대학에 없는 자료 이용 가능 </a:t>
            </a:r>
            <a:endParaRPr lang="en-US" altLang="ko-KR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2400" dirty="0"/>
              <a:t>(</a:t>
            </a:r>
            <a:r>
              <a:rPr lang="ko-KR" altLang="en-US" sz="2400" dirty="0"/>
              <a:t>원문</a:t>
            </a:r>
            <a:r>
              <a:rPr lang="en-US" altLang="ko-KR" sz="2400" dirty="0"/>
              <a:t>, </a:t>
            </a:r>
            <a:r>
              <a:rPr lang="ko-KR" altLang="en-US" sz="2400" dirty="0"/>
              <a:t>자료 대출 및 문헌 복사 이용</a:t>
            </a:r>
            <a:r>
              <a:rPr lang="en-US" altLang="ko-KR" sz="2400" dirty="0"/>
              <a:t>)</a:t>
            </a: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3739" y="243796"/>
            <a:ext cx="1117600" cy="839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6000" dirty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01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31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3">
            <a:extLst>
              <a:ext uri="{FF2B5EF4-FFF2-40B4-BE49-F238E27FC236}">
                <a16:creationId xmlns:a16="http://schemas.microsoft.com/office/drawing/2014/main" xmlns="" id="{04AB91BA-0A04-446E-B4AD-75A37505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54" y="3633788"/>
            <a:ext cx="9210184" cy="995362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8CEB6"/>
                </a:solidFill>
              </a:rPr>
              <a:t> 자</a:t>
            </a:r>
            <a:r>
              <a:rPr lang="ko-KR" altLang="en-US" dirty="0" smtClean="0">
                <a:solidFill>
                  <a:srgbClr val="FFFFFF"/>
                </a:solidFill>
              </a:rPr>
              <a:t>료</a:t>
            </a:r>
            <a:r>
              <a:rPr lang="ko-KR" altLang="en-US" dirty="0" smtClean="0">
                <a:solidFill>
                  <a:schemeClr val="bg2">
                    <a:lumMod val="90000"/>
                  </a:schemeClr>
                </a:solidFill>
              </a:rPr>
              <a:t>유</a:t>
            </a: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형</a:t>
            </a:r>
            <a:endParaRPr lang="ko-KR" altLang="en-US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xmlns="" id="{7BCF8438-5E5A-4842-966C-78B5D9577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462" y="4548795"/>
            <a:ext cx="8185150" cy="336550"/>
          </a:xfrm>
        </p:spPr>
        <p:txBody>
          <a:bodyPr/>
          <a:lstStyle/>
          <a:p>
            <a:r>
              <a:rPr lang="ko-KR" altLang="en-US" dirty="0">
                <a:solidFill>
                  <a:schemeClr val="bg1">
                    <a:lumMod val="75000"/>
                  </a:schemeClr>
                </a:solidFill>
              </a:rPr>
              <a:t>내가 찾는 그 자료는 뭘까</a:t>
            </a:r>
            <a:endParaRPr lang="ko-KR" alt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3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학위논문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283200" y="2005455"/>
            <a:ext cx="65250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‘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학위논문</a:t>
            </a: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’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체크 후 </a:t>
            </a:r>
            <a:r>
              <a:rPr lang="ko-KR" altLang="en-US" sz="2400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검색어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입력</a:t>
            </a: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2.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학위유형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에서 국내박사</a:t>
            </a: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 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국내석사</a:t>
            </a: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 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해외박사 선택 </a:t>
            </a: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3.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원문 무료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이용 가능</a:t>
            </a: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4. 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목차 검색 조회로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목차 검색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가능</a:t>
            </a: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5. 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원문보기가 되지 않는 자료는</a:t>
            </a: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복사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신청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가능</a:t>
            </a:r>
          </a:p>
        </p:txBody>
      </p:sp>
      <p:sp>
        <p:nvSpPr>
          <p:cNvPr id="16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01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98A21F3-4DCF-4F20-A5DD-8578C24BE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7" y="1360246"/>
            <a:ext cx="4393767" cy="1665758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27" name="모서리가 둥근 직사각형 20">
            <a:extLst>
              <a:ext uri="{FF2B5EF4-FFF2-40B4-BE49-F238E27FC236}">
                <a16:creationId xmlns:a16="http://schemas.microsoft.com/office/drawing/2014/main" xmlns="" id="{6F58AA9A-B04C-4A47-86C9-372115307B3A}"/>
              </a:ext>
            </a:extLst>
          </p:cNvPr>
          <p:cNvSpPr/>
          <p:nvPr/>
        </p:nvSpPr>
        <p:spPr>
          <a:xfrm>
            <a:off x="498362" y="2339421"/>
            <a:ext cx="537717" cy="241453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xmlns="" id="{E1236EA3-DF82-4A29-B747-8F329D7E7E9B}"/>
              </a:ext>
            </a:extLst>
          </p:cNvPr>
          <p:cNvSpPr/>
          <p:nvPr/>
        </p:nvSpPr>
        <p:spPr>
          <a:xfrm>
            <a:off x="848826" y="2231907"/>
            <a:ext cx="137550" cy="149661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74E7943E-FCC4-4986-9B21-E06E60AC1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38" y="3112311"/>
            <a:ext cx="1982390" cy="1320213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30" name="모서리가 둥근 직사각형 20">
            <a:extLst>
              <a:ext uri="{FF2B5EF4-FFF2-40B4-BE49-F238E27FC236}">
                <a16:creationId xmlns:a16="http://schemas.microsoft.com/office/drawing/2014/main" xmlns="" id="{9B8F18E5-D27D-4C45-BFAB-6117CD9F4D3F}"/>
              </a:ext>
            </a:extLst>
          </p:cNvPr>
          <p:cNvSpPr/>
          <p:nvPr/>
        </p:nvSpPr>
        <p:spPr>
          <a:xfrm>
            <a:off x="477353" y="3112311"/>
            <a:ext cx="804074" cy="325307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xmlns="" id="{89820E97-1355-4038-A47F-AE12D7634B9C}"/>
              </a:ext>
            </a:extLst>
          </p:cNvPr>
          <p:cNvSpPr/>
          <p:nvPr/>
        </p:nvSpPr>
        <p:spPr>
          <a:xfrm>
            <a:off x="1046375" y="3016578"/>
            <a:ext cx="97501" cy="133368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82859348-AE2A-4CE2-8F98-691AB94F5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38" y="4512650"/>
            <a:ext cx="3143250" cy="1143432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34" name="모서리가 둥근 직사각형 20">
            <a:extLst>
              <a:ext uri="{FF2B5EF4-FFF2-40B4-BE49-F238E27FC236}">
                <a16:creationId xmlns:a16="http://schemas.microsoft.com/office/drawing/2014/main" xmlns="" id="{88261B9E-219B-4CE4-A643-5CAE14271C06}"/>
              </a:ext>
            </a:extLst>
          </p:cNvPr>
          <p:cNvSpPr/>
          <p:nvPr/>
        </p:nvSpPr>
        <p:spPr>
          <a:xfrm>
            <a:off x="508658" y="5261516"/>
            <a:ext cx="772769" cy="241453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20">
            <a:extLst>
              <a:ext uri="{FF2B5EF4-FFF2-40B4-BE49-F238E27FC236}">
                <a16:creationId xmlns:a16="http://schemas.microsoft.com/office/drawing/2014/main" xmlns="" id="{04ED7A60-B050-4D32-A400-4217BF086864}"/>
              </a:ext>
            </a:extLst>
          </p:cNvPr>
          <p:cNvSpPr/>
          <p:nvPr/>
        </p:nvSpPr>
        <p:spPr>
          <a:xfrm>
            <a:off x="1374933" y="5261516"/>
            <a:ext cx="1123170" cy="241453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xmlns="" id="{C8CBB495-5CA0-45BD-B2AA-BC668063D844}"/>
              </a:ext>
            </a:extLst>
          </p:cNvPr>
          <p:cNvSpPr/>
          <p:nvPr/>
        </p:nvSpPr>
        <p:spPr>
          <a:xfrm>
            <a:off x="999238" y="5099899"/>
            <a:ext cx="112699" cy="142680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xmlns="" id="{CF74BCB3-B0FC-4142-AD4F-A28CE6A8A783}"/>
              </a:ext>
            </a:extLst>
          </p:cNvPr>
          <p:cNvSpPr/>
          <p:nvPr/>
        </p:nvSpPr>
        <p:spPr>
          <a:xfrm>
            <a:off x="2278558" y="5098408"/>
            <a:ext cx="137550" cy="149661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1934C31F-CC5D-44F8-A1FF-E3B88EBAE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738" y="5791846"/>
            <a:ext cx="4810431" cy="822358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40" name="모서리가 둥근 직사각형 20">
            <a:extLst>
              <a:ext uri="{FF2B5EF4-FFF2-40B4-BE49-F238E27FC236}">
                <a16:creationId xmlns:a16="http://schemas.microsoft.com/office/drawing/2014/main" xmlns="" id="{F298DD9A-232B-414E-9E0E-5C33D8D020A9}"/>
              </a:ext>
            </a:extLst>
          </p:cNvPr>
          <p:cNvSpPr/>
          <p:nvPr/>
        </p:nvSpPr>
        <p:spPr>
          <a:xfrm>
            <a:off x="494002" y="6341216"/>
            <a:ext cx="1123170" cy="241453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xmlns="" id="{74B0DC31-DB05-463C-B3FF-678BED144A7E}"/>
              </a:ext>
            </a:extLst>
          </p:cNvPr>
          <p:cNvSpPr/>
          <p:nvPr/>
        </p:nvSpPr>
        <p:spPr>
          <a:xfrm>
            <a:off x="1407829" y="6258293"/>
            <a:ext cx="137550" cy="149661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34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국내학술논문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455841" y="1857173"/>
            <a:ext cx="55411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‘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국내학술지논문</a:t>
            </a: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’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체크 후 </a:t>
            </a:r>
            <a:r>
              <a:rPr lang="ko-KR" altLang="en-US" sz="2400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검색어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입력</a:t>
            </a: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자료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이용 구분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확인</a:t>
            </a: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19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02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455841" y="4437618"/>
            <a:ext cx="554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3. </a:t>
            </a:r>
            <a:r>
              <a:rPr lang="ko-KR" altLang="en-US" sz="240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원문보기가 되지 않는 자료는 </a:t>
            </a:r>
            <a:endParaRPr lang="en-US" altLang="ko-KR" sz="2400" dirty="0" smtClean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en-US" altLang="ko-KR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 </a:t>
            </a:r>
            <a:r>
              <a:rPr lang="ko-KR" alt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복사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신청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가능</a:t>
            </a: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819918" y="3649598"/>
            <a:ext cx="4552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: </a:t>
            </a:r>
            <a:r>
              <a:rPr lang="ko-KR" altLang="en-US" sz="20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원문 무료 이용</a:t>
            </a:r>
            <a:endParaRPr lang="en-US" altLang="ko-KR" sz="20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r>
              <a:rPr lang="en-US" altLang="ko-KR" sz="20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: </a:t>
            </a:r>
            <a:r>
              <a:rPr lang="ko-KR" altLang="en-US" sz="20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원문 제공업체로 이동하여 원문 무료 이용</a:t>
            </a:r>
            <a:endParaRPr lang="en-US" altLang="ko-KR" sz="20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r>
              <a:rPr lang="en-US" altLang="ko-KR" sz="20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: </a:t>
            </a:r>
            <a:r>
              <a:rPr lang="ko-KR" altLang="en-US" sz="20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원문 제공업체로 이동하여 원문 구매</a:t>
            </a:r>
            <a:endParaRPr lang="en-US" altLang="ko-KR" sz="20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E3F5B958-301A-4216-832F-CCB2C9FE8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9" y="1411558"/>
            <a:ext cx="5778632" cy="1493795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30" name="모서리가 둥근 직사각형 16">
            <a:extLst>
              <a:ext uri="{FF2B5EF4-FFF2-40B4-BE49-F238E27FC236}">
                <a16:creationId xmlns:a16="http://schemas.microsoft.com/office/drawing/2014/main" xmlns="" id="{BCA2EE32-F4CA-40CF-BC54-68B22176D66E}"/>
              </a:ext>
            </a:extLst>
          </p:cNvPr>
          <p:cNvSpPr/>
          <p:nvPr/>
        </p:nvSpPr>
        <p:spPr>
          <a:xfrm>
            <a:off x="1083172" y="2659690"/>
            <a:ext cx="1045739" cy="291374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xmlns="" id="{2334A4BD-D9B7-4FCA-A415-2594CA95FC33}"/>
              </a:ext>
            </a:extLst>
          </p:cNvPr>
          <p:cNvSpPr/>
          <p:nvPr/>
        </p:nvSpPr>
        <p:spPr>
          <a:xfrm>
            <a:off x="1110474" y="2523475"/>
            <a:ext cx="163521" cy="164627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03CD6F36-145B-4FAF-800C-8BD02C0ED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841" y="3111809"/>
            <a:ext cx="4677215" cy="438150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84E82D38-B79F-43FB-A777-4995FB3F3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14" y="2967521"/>
            <a:ext cx="5778633" cy="2028825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B52C2FC7-10B9-4FBA-B346-01EE35F3C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916" y="4027375"/>
            <a:ext cx="413932" cy="356121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15FB61E3-F735-4D9F-BE3A-D372E87BF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739" y="5222944"/>
            <a:ext cx="5796308" cy="1447800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36" name="모서리가 둥근 직사각형 16">
            <a:extLst>
              <a:ext uri="{FF2B5EF4-FFF2-40B4-BE49-F238E27FC236}">
                <a16:creationId xmlns:a16="http://schemas.microsoft.com/office/drawing/2014/main" xmlns="" id="{5355591E-EF76-49C2-A4B4-EADFF60FBF31}"/>
              </a:ext>
            </a:extLst>
          </p:cNvPr>
          <p:cNvSpPr/>
          <p:nvPr/>
        </p:nvSpPr>
        <p:spPr>
          <a:xfrm>
            <a:off x="420370" y="4049131"/>
            <a:ext cx="853625" cy="956562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모서리가 둥근 직사각형 16">
            <a:extLst>
              <a:ext uri="{FF2B5EF4-FFF2-40B4-BE49-F238E27FC236}">
                <a16:creationId xmlns:a16="http://schemas.microsoft.com/office/drawing/2014/main" xmlns="" id="{8E651214-276D-44A1-B28F-CD2D4D4D626A}"/>
              </a:ext>
            </a:extLst>
          </p:cNvPr>
          <p:cNvSpPr/>
          <p:nvPr/>
        </p:nvSpPr>
        <p:spPr>
          <a:xfrm>
            <a:off x="526833" y="6379370"/>
            <a:ext cx="1160565" cy="234834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C9A5CCC9-4A8C-430F-BE2F-FADFA4C93D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775" y="4338998"/>
            <a:ext cx="306964" cy="348437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B46B34A4-33E7-4BFF-A6C6-AF74B98ABB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4496" y="3680616"/>
            <a:ext cx="332578" cy="3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10375" y="2202487"/>
            <a:ext cx="5056840" cy="407448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1. </a:t>
            </a:r>
            <a:r>
              <a:rPr lang="ko-KR" altLang="en-US" sz="2400" dirty="0"/>
              <a:t>검색어 입력 후 </a:t>
            </a:r>
            <a:r>
              <a:rPr lang="en-US" altLang="ko-KR" sz="2400" dirty="0"/>
              <a:t>‘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해외학술논문</a:t>
            </a:r>
            <a:r>
              <a:rPr lang="en-US" altLang="ko-KR" sz="2400" dirty="0"/>
              <a:t>’ </a:t>
            </a:r>
            <a:r>
              <a:rPr lang="ko-KR" altLang="en-US" sz="2400" dirty="0"/>
              <a:t>선택 </a:t>
            </a:r>
            <a:endParaRPr lang="en-US" altLang="ko-KR" sz="2400" dirty="0"/>
          </a:p>
          <a:p>
            <a:pPr marL="457200" indent="-457200">
              <a:buAutoNum type="arabicPeriod"/>
            </a:pPr>
            <a:endParaRPr lang="en-US" altLang="ko-KR" sz="2400" dirty="0"/>
          </a:p>
          <a:p>
            <a:r>
              <a:rPr lang="en-US" altLang="ko-KR" sz="2400" dirty="0"/>
              <a:t>2. </a:t>
            </a:r>
            <a:r>
              <a:rPr lang="ko-KR" altLang="en-US" sz="2400" dirty="0"/>
              <a:t>원하는 자료 선택 후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복사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/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대출 신청</a:t>
            </a:r>
            <a:endParaRPr lang="en-US" altLang="ko-KR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</a:t>
            </a:r>
            <a:r>
              <a:rPr lang="en-US" altLang="ko-KR" sz="2400" dirty="0"/>
              <a:t>(FRIC </a:t>
            </a:r>
            <a:r>
              <a:rPr lang="ko-KR" altLang="en-US" sz="2400" dirty="0"/>
              <a:t>자료는 무료 복사 가능</a:t>
            </a:r>
            <a:r>
              <a:rPr lang="en-US" altLang="ko-KR" sz="2400" dirty="0"/>
              <a:t>!)</a:t>
            </a:r>
            <a:endParaRPr lang="en-US" altLang="ko-KR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해외학술논문</a:t>
            </a:r>
          </a:p>
        </p:txBody>
      </p:sp>
      <p:sp>
        <p:nvSpPr>
          <p:cNvPr id="15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03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6810375" y="5032430"/>
            <a:ext cx="4667250" cy="830997"/>
            <a:chOff x="6810375" y="3600450"/>
            <a:chExt cx="4667250" cy="830997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2819" y="4031762"/>
              <a:ext cx="649184" cy="324592"/>
            </a:xfrm>
            <a:prstGeom prst="rect">
              <a:avLst/>
            </a:prstGeom>
          </p:spPr>
        </p:pic>
        <p:sp>
          <p:nvSpPr>
            <p:cNvPr id="21" name="직사각형 20"/>
            <p:cNvSpPr/>
            <p:nvPr/>
          </p:nvSpPr>
          <p:spPr>
            <a:xfrm>
              <a:off x="6810375" y="3600450"/>
              <a:ext cx="46672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endParaRPr>
            </a:p>
            <a:p>
              <a:pPr marL="457200" indent="-457200">
                <a:buAutoNum type="arabicPeriod" startAt="3"/>
              </a:pPr>
              <a:r>
                <a:rPr lang="ko-KR" altLang="en-US" sz="2400" dirty="0"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     가 있는 자료는 </a:t>
              </a:r>
              <a:r>
                <a:rPr lang="ko-KR" alt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원문보기 무료</a:t>
              </a:r>
              <a:endPara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endParaRPr>
            </a:p>
          </p:txBody>
        </p: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23853A4C-B2BF-4B6C-A342-1E1A7C15A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08" y="1407561"/>
            <a:ext cx="6468444" cy="3184988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27" name="타원 26">
            <a:extLst>
              <a:ext uri="{FF2B5EF4-FFF2-40B4-BE49-F238E27FC236}">
                <a16:creationId xmlns:a16="http://schemas.microsoft.com/office/drawing/2014/main" xmlns="" id="{19595A45-E63C-4179-B9AE-37206FC64425}"/>
              </a:ext>
            </a:extLst>
          </p:cNvPr>
          <p:cNvSpPr/>
          <p:nvPr/>
        </p:nvSpPr>
        <p:spPr>
          <a:xfrm>
            <a:off x="1721385" y="4189053"/>
            <a:ext cx="163521" cy="164627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모서리가 둥근 직사각형 10">
            <a:extLst>
              <a:ext uri="{FF2B5EF4-FFF2-40B4-BE49-F238E27FC236}">
                <a16:creationId xmlns:a16="http://schemas.microsoft.com/office/drawing/2014/main" xmlns="" id="{68B26211-C93E-45EC-A6B1-698738B669B4}"/>
              </a:ext>
            </a:extLst>
          </p:cNvPr>
          <p:cNvSpPr/>
          <p:nvPr/>
        </p:nvSpPr>
        <p:spPr>
          <a:xfrm>
            <a:off x="1836346" y="4308661"/>
            <a:ext cx="948001" cy="273875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61A12E96-2D78-436F-B79A-632A0DB2B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358" y="4070405"/>
            <a:ext cx="1381125" cy="3048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D7C9CA23-7633-4FDF-91DF-B31FF88DF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330" y="4070405"/>
            <a:ext cx="2209800" cy="1028700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E79898BD-3771-4346-A434-478DF990C0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008" y="4969184"/>
            <a:ext cx="6468444" cy="1638300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32" name="모서리가 둥근 직사각형 10">
            <a:extLst>
              <a:ext uri="{FF2B5EF4-FFF2-40B4-BE49-F238E27FC236}">
                <a16:creationId xmlns:a16="http://schemas.microsoft.com/office/drawing/2014/main" xmlns="" id="{7C7E9EF5-A016-42A9-A262-C9A786650AE9}"/>
              </a:ext>
            </a:extLst>
          </p:cNvPr>
          <p:cNvSpPr/>
          <p:nvPr/>
        </p:nvSpPr>
        <p:spPr>
          <a:xfrm>
            <a:off x="468538" y="6140037"/>
            <a:ext cx="1224362" cy="273875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xmlns="" id="{7D4E5D79-6B09-4DCB-901B-51ED41E3B762}"/>
              </a:ext>
            </a:extLst>
          </p:cNvPr>
          <p:cNvSpPr/>
          <p:nvPr/>
        </p:nvSpPr>
        <p:spPr>
          <a:xfrm>
            <a:off x="1664415" y="1505791"/>
            <a:ext cx="192006" cy="164627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모서리가 둥근 직사각형 10">
            <a:extLst>
              <a:ext uri="{FF2B5EF4-FFF2-40B4-BE49-F238E27FC236}">
                <a16:creationId xmlns:a16="http://schemas.microsoft.com/office/drawing/2014/main" xmlns="" id="{2F5A647B-3AD4-485E-874D-9E9BC6DBC7F1}"/>
              </a:ext>
            </a:extLst>
          </p:cNvPr>
          <p:cNvSpPr/>
          <p:nvPr/>
        </p:nvSpPr>
        <p:spPr>
          <a:xfrm>
            <a:off x="1664416" y="1670418"/>
            <a:ext cx="750012" cy="273875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xmlns="" id="{F3102376-91B8-4DA0-A7CF-832E0ADDA824}"/>
              </a:ext>
            </a:extLst>
          </p:cNvPr>
          <p:cNvSpPr/>
          <p:nvPr/>
        </p:nvSpPr>
        <p:spPr>
          <a:xfrm>
            <a:off x="486773" y="5975039"/>
            <a:ext cx="163521" cy="164627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C8B26C50-29CE-40C3-AF53-41BB82A48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6370" y="5920591"/>
            <a:ext cx="11811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학술지</a:t>
            </a:r>
          </a:p>
        </p:txBody>
      </p:sp>
      <p:sp>
        <p:nvSpPr>
          <p:cNvPr id="9" name="내용 개체 틀 1"/>
          <p:cNvSpPr txBox="1">
            <a:spLocks/>
          </p:cNvSpPr>
          <p:nvPr/>
        </p:nvSpPr>
        <p:spPr>
          <a:xfrm>
            <a:off x="7797241" y="1768825"/>
            <a:ext cx="4202976" cy="4447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1. </a:t>
            </a:r>
            <a:r>
              <a:rPr lang="ko-KR" altLang="en-US" sz="2400" dirty="0"/>
              <a:t>검색어 입력 후 </a:t>
            </a:r>
            <a:r>
              <a:rPr lang="en-US" altLang="ko-KR" sz="2400" dirty="0"/>
              <a:t>‘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학술지</a:t>
            </a:r>
            <a:r>
              <a:rPr lang="en-US" altLang="ko-KR" sz="2400" dirty="0"/>
              <a:t>’</a:t>
            </a:r>
            <a:r>
              <a:rPr lang="ko-KR" altLang="en-US" sz="2400" dirty="0"/>
              <a:t> 선택</a:t>
            </a:r>
            <a:endParaRPr lang="en-US" altLang="ko-KR" sz="2400" dirty="0"/>
          </a:p>
          <a:p>
            <a:endParaRPr lang="en-US" altLang="ko-KR" sz="1800" dirty="0"/>
          </a:p>
          <a:p>
            <a:r>
              <a:rPr lang="en-US" altLang="ko-KR" sz="2400" dirty="0"/>
              <a:t>2. </a:t>
            </a:r>
            <a:r>
              <a:rPr lang="ko-KR" altLang="en-US" sz="2400" dirty="0"/>
              <a:t>원하는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학술지</a:t>
            </a:r>
            <a:r>
              <a:rPr lang="ko-KR" altLang="en-US" sz="2400" dirty="0"/>
              <a:t> 선택 </a:t>
            </a:r>
            <a:endParaRPr lang="en-US" altLang="ko-KR" sz="2400" dirty="0"/>
          </a:p>
          <a:p>
            <a:endParaRPr lang="en-US" altLang="ko-KR" sz="1800" dirty="0"/>
          </a:p>
          <a:p>
            <a:r>
              <a:rPr lang="en-US" altLang="ko-KR" sz="2400" dirty="0"/>
              <a:t>3.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권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·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호 정보</a:t>
            </a:r>
            <a:r>
              <a:rPr lang="ko-KR" altLang="en-US" sz="2400" dirty="0"/>
              <a:t> 확인 </a:t>
            </a:r>
            <a:endParaRPr lang="en-US" altLang="ko-KR" sz="2400" dirty="0"/>
          </a:p>
          <a:p>
            <a:endParaRPr lang="en-US" altLang="ko-KR" sz="1800" dirty="0"/>
          </a:p>
          <a:p>
            <a:r>
              <a:rPr lang="en-US" altLang="ko-KR" sz="2400" dirty="0"/>
              <a:t>4. </a:t>
            </a:r>
            <a:r>
              <a:rPr lang="ko-KR" altLang="en-US" sz="2400" dirty="0"/>
              <a:t>자료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이용 구분</a:t>
            </a:r>
            <a:r>
              <a:rPr lang="ko-KR" altLang="en-US" sz="2400" dirty="0"/>
              <a:t> 확인</a:t>
            </a:r>
            <a:endParaRPr lang="en-US" altLang="ko-KR" sz="2400" dirty="0"/>
          </a:p>
          <a:p>
            <a:endParaRPr lang="en-US" altLang="ko-KR" sz="1800" dirty="0"/>
          </a:p>
          <a:p>
            <a:r>
              <a:rPr lang="en-US" altLang="ko-KR" sz="2400" dirty="0"/>
              <a:t>5. </a:t>
            </a:r>
            <a:r>
              <a:rPr lang="ko-KR" altLang="en-US" sz="2400" dirty="0"/>
              <a:t>디지털화 되지 않은 자료는</a:t>
            </a:r>
            <a:r>
              <a:rPr lang="en-US" altLang="ko-KR" sz="2400" dirty="0"/>
              <a:t> </a:t>
            </a:r>
          </a:p>
          <a:p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복사 신청</a:t>
            </a:r>
            <a:r>
              <a:rPr lang="ko-KR" altLang="en-US" sz="2400" dirty="0"/>
              <a:t> 가능</a:t>
            </a:r>
            <a:endParaRPr lang="en-US" altLang="ko-KR" sz="2400" dirty="0"/>
          </a:p>
        </p:txBody>
      </p: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04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C829059F-0C34-40F8-87E5-199C829A9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9" y="1275084"/>
            <a:ext cx="7034203" cy="223416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351BDE25-FDB3-4F35-9E77-98D26BD9B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38" y="3592454"/>
            <a:ext cx="7034203" cy="2520669"/>
          </a:xfrm>
          <a:prstGeom prst="rect">
            <a:avLst/>
          </a:prstGeom>
        </p:spPr>
      </p:pic>
      <p:sp>
        <p:nvSpPr>
          <p:cNvPr id="8" name="모서리가 둥근 직사각형 10">
            <a:extLst>
              <a:ext uri="{FF2B5EF4-FFF2-40B4-BE49-F238E27FC236}">
                <a16:creationId xmlns:a16="http://schemas.microsoft.com/office/drawing/2014/main" xmlns="" id="{BE365D6C-A31F-4B2E-9BD8-AFBA1A31D2FA}"/>
              </a:ext>
            </a:extLst>
          </p:cNvPr>
          <p:cNvSpPr/>
          <p:nvPr/>
        </p:nvSpPr>
        <p:spPr>
          <a:xfrm>
            <a:off x="2721249" y="1368816"/>
            <a:ext cx="779035" cy="273875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10">
            <a:extLst>
              <a:ext uri="{FF2B5EF4-FFF2-40B4-BE49-F238E27FC236}">
                <a16:creationId xmlns:a16="http://schemas.microsoft.com/office/drawing/2014/main" xmlns="" id="{27F6CAE4-18DD-4451-BEB2-C3AE23C7182D}"/>
              </a:ext>
            </a:extLst>
          </p:cNvPr>
          <p:cNvSpPr/>
          <p:nvPr/>
        </p:nvSpPr>
        <p:spPr>
          <a:xfrm>
            <a:off x="468538" y="4200506"/>
            <a:ext cx="1104623" cy="1995820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7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3">
            <a:extLst>
              <a:ext uri="{FF2B5EF4-FFF2-40B4-BE49-F238E27FC236}">
                <a16:creationId xmlns:a16="http://schemas.microsoft.com/office/drawing/2014/main" xmlns="" id="{04AB91BA-0A04-446E-B4AD-75A37505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54" y="3633788"/>
            <a:ext cx="9210184" cy="995362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8CEB6"/>
                </a:solidFill>
              </a:rPr>
              <a:t> </a:t>
            </a:r>
            <a:r>
              <a:rPr lang="ko-KR" altLang="en-US" dirty="0" smtClean="0">
                <a:solidFill>
                  <a:schemeClr val="accent3">
                    <a:lumMod val="90000"/>
                  </a:schemeClr>
                </a:solidFill>
              </a:rPr>
              <a:t>해외</a:t>
            </a:r>
            <a:r>
              <a:rPr lang="ko-KR" altLang="en-US" dirty="0" smtClean="0">
                <a:solidFill>
                  <a:srgbClr val="F8CEB6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DB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141515C3-5923-4270-B0C2-1D35B34D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4551364"/>
            <a:ext cx="8185150" cy="336550"/>
          </a:xfrm>
        </p:spPr>
        <p:txBody>
          <a:bodyPr/>
          <a:lstStyle/>
          <a:p>
            <a:r>
              <a:rPr lang="ko-KR" altLang="en-US" dirty="0">
                <a:solidFill>
                  <a:srgbClr val="FFFFFF"/>
                </a:solidFill>
              </a:rPr>
              <a:t>더 넓은 학술의 바다로 떠납니다</a:t>
            </a:r>
            <a:endParaRPr lang="ko-KR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0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77E85D8-5346-4B2A-8A09-3686F9FA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439" y="1400938"/>
            <a:ext cx="9571708" cy="198666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sz="2400" dirty="0"/>
              <a:t>RISS</a:t>
            </a:r>
            <a:r>
              <a:rPr lang="ko-KR" altLang="en-US" sz="2400" dirty="0"/>
              <a:t>를 통해 구독 중인 해외 </a:t>
            </a:r>
            <a:r>
              <a:rPr lang="en-US" altLang="ko-KR" sz="2400" dirty="0"/>
              <a:t>DB</a:t>
            </a:r>
            <a:r>
              <a:rPr lang="ko-KR" altLang="en-US" sz="2400" dirty="0"/>
              <a:t>와</a:t>
            </a:r>
            <a:r>
              <a:rPr lang="en-US" altLang="ko-KR" sz="2400" dirty="0"/>
              <a:t> KERIS</a:t>
            </a:r>
            <a:r>
              <a:rPr lang="ko-KR" altLang="en-US" sz="2400" dirty="0"/>
              <a:t>에서 영구 구매하여 서비스 중인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</a:t>
            </a:r>
            <a:r>
              <a:rPr lang="ko-KR" altLang="en-US" sz="2400" dirty="0"/>
              <a:t> 해외 </a:t>
            </a:r>
            <a:r>
              <a:rPr lang="en-US" altLang="ko-KR" sz="2400" dirty="0"/>
              <a:t>DB</a:t>
            </a:r>
            <a:r>
              <a:rPr lang="ko-KR" altLang="en-US" sz="2400" dirty="0"/>
              <a:t>를 포괄하여 검색할 수 있도록 한 서비스</a:t>
            </a:r>
            <a:endParaRPr lang="en-US" altLang="ko-K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400" dirty="0"/>
              <a:t>기관에서 구독중인 해외자원 뿐만 아니라 기관 소장 데이터 업로드를 통한 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</a:t>
            </a:r>
            <a:r>
              <a:rPr lang="ko-KR" altLang="en-US" sz="2400" dirty="0"/>
              <a:t>내</a:t>
            </a:r>
            <a:r>
              <a:rPr lang="en-US" altLang="ko-KR" sz="2400" dirty="0"/>
              <a:t>-</a:t>
            </a:r>
            <a:r>
              <a:rPr lang="ko-KR" altLang="en-US" sz="2400" dirty="0"/>
              <a:t>외부 자료에 대한 통합서비스 환경 제공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16E885D-8658-473A-84F8-36BD61A4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428" y="407619"/>
            <a:ext cx="7219315" cy="616017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해외 </a:t>
            </a:r>
            <a:r>
              <a:rPr lang="en-US" altLang="ko-KR" dirty="0" smtClean="0"/>
              <a:t>DB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8CA7074B-673F-4827-B473-5B322D35FA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9800" y="6287408"/>
            <a:ext cx="992188" cy="365125"/>
          </a:xfrm>
        </p:spPr>
        <p:txBody>
          <a:bodyPr/>
          <a:lstStyle/>
          <a:p>
            <a:fld id="{6E85B637-FB07-4D91-A23C-80BDFC83D6E3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6" name="아래쪽 화살표 5"/>
          <p:cNvSpPr/>
          <p:nvPr/>
        </p:nvSpPr>
        <p:spPr>
          <a:xfrm>
            <a:off x="5309800" y="3676022"/>
            <a:ext cx="1268985" cy="1052511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12A0B4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3739" y="243796"/>
            <a:ext cx="1117600" cy="839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01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xmlns="" id="{D77E85D8-5346-4B2A-8A09-3686F9FAA4ED}"/>
              </a:ext>
            </a:extLst>
          </p:cNvPr>
          <p:cNvSpPr txBox="1">
            <a:spLocks/>
          </p:cNvSpPr>
          <p:nvPr/>
        </p:nvSpPr>
        <p:spPr>
          <a:xfrm>
            <a:off x="1764428" y="5016951"/>
            <a:ext cx="9065497" cy="1343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400" dirty="0"/>
              <a:t>소속기관의 구독</a:t>
            </a:r>
            <a:r>
              <a:rPr lang="en-US" altLang="ko-KR" sz="2400" dirty="0"/>
              <a:t>·</a:t>
            </a:r>
            <a:r>
              <a:rPr lang="ko-KR" altLang="en-US" sz="2400" dirty="0" err="1"/>
              <a:t>미구독</a:t>
            </a:r>
            <a:r>
              <a:rPr lang="ko-KR" altLang="en-US" sz="2400" dirty="0"/>
              <a:t> 여부와 상관없이 </a:t>
            </a:r>
            <a:r>
              <a:rPr lang="en-US" altLang="ko-KR" sz="2400" dirty="0"/>
              <a:t>RISS </a:t>
            </a:r>
            <a:r>
              <a:rPr lang="ko-KR" altLang="en-US" sz="2400" dirty="0"/>
              <a:t>회원이면서 신분이 </a:t>
            </a:r>
            <a:endParaRPr lang="en-US" altLang="ko-KR" sz="2400" dirty="0"/>
          </a:p>
          <a:p>
            <a:pPr marL="0" indent="0" algn="ctr">
              <a:buNone/>
            </a:pPr>
            <a:r>
              <a:rPr lang="ko-KR" altLang="en-US" sz="2400" dirty="0"/>
              <a:t>「교수</a:t>
            </a:r>
            <a:r>
              <a:rPr lang="en-US" altLang="ko-KR" sz="2400" dirty="0"/>
              <a:t>,</a:t>
            </a:r>
            <a:r>
              <a:rPr lang="ko-KR" altLang="en-US" sz="2400" dirty="0"/>
              <a:t>강사</a:t>
            </a:r>
            <a:r>
              <a:rPr lang="en-US" altLang="ko-KR" sz="2400" dirty="0"/>
              <a:t>,</a:t>
            </a:r>
            <a:r>
              <a:rPr lang="ko-KR" altLang="en-US" sz="2400" dirty="0"/>
              <a:t>대학원생</a:t>
            </a:r>
            <a:r>
              <a:rPr lang="en-US" altLang="ko-KR" sz="2400" dirty="0"/>
              <a:t>,</a:t>
            </a:r>
            <a:r>
              <a:rPr lang="ko-KR" altLang="en-US" sz="2400" dirty="0"/>
              <a:t>대학생</a:t>
            </a:r>
            <a:r>
              <a:rPr lang="en-US" altLang="ko-KR" sz="2400" dirty="0"/>
              <a:t>,</a:t>
            </a:r>
            <a:r>
              <a:rPr lang="ko-KR" altLang="en-US" sz="2400" dirty="0"/>
              <a:t>연구원</a:t>
            </a:r>
            <a:r>
              <a:rPr lang="en-US" altLang="ko-KR" sz="2400" dirty="0"/>
              <a:t>,</a:t>
            </a:r>
            <a:r>
              <a:rPr lang="ko-KR" altLang="en-US" sz="2400" dirty="0"/>
              <a:t>대학직원」일 때 해외</a:t>
            </a:r>
            <a:r>
              <a:rPr lang="en-US" altLang="ko-KR" sz="2400" dirty="0"/>
              <a:t>DB </a:t>
            </a:r>
            <a:r>
              <a:rPr lang="ko-KR" altLang="en-US" sz="2400" dirty="0"/>
              <a:t>이용 가능 </a:t>
            </a:r>
          </a:p>
        </p:txBody>
      </p:sp>
    </p:spTree>
    <p:extLst>
      <p:ext uri="{BB962C8B-B14F-4D97-AF65-F5344CB8AC3E}">
        <p14:creationId xmlns:p14="http://schemas.microsoft.com/office/powerpoint/2010/main" val="333887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해외 </a:t>
            </a:r>
            <a:r>
              <a:rPr lang="en-US" altLang="ko-KR" dirty="0" smtClean="0"/>
              <a:t>DB </a:t>
            </a:r>
            <a:r>
              <a:rPr lang="ko-KR" altLang="en-US" dirty="0" smtClean="0"/>
              <a:t>접속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7941955" y="2133600"/>
            <a:ext cx="3940585" cy="38036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RISS</a:t>
            </a:r>
            <a:r>
              <a:rPr lang="ko-KR" altLang="en-US" sz="2400" dirty="0"/>
              <a:t>에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로그인</a:t>
            </a:r>
            <a:r>
              <a:rPr lang="ko-KR" altLang="en-US" sz="2400" dirty="0"/>
              <a:t> 하세요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해외전자자료검색</a:t>
            </a:r>
            <a:r>
              <a:rPr lang="ko-KR" altLang="en-US" sz="2400" dirty="0"/>
              <a:t>을 클릭하세요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상세검색</a:t>
            </a:r>
            <a:r>
              <a:rPr lang="ko-KR" altLang="en-US" sz="2400" dirty="0"/>
              <a:t>의 </a:t>
            </a:r>
            <a:r>
              <a:rPr lang="ko-KR" altLang="en-US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해외전자자료검색</a:t>
            </a:r>
            <a:r>
              <a:rPr lang="ko-KR" altLang="en-US" sz="2400" dirty="0"/>
              <a:t>으로도 이용 가능합니다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ko-KR" altLang="en-US" sz="2400" dirty="0">
              <a:solidFill>
                <a:srgbClr val="C1E0FF"/>
              </a:solidFill>
            </a:endParaRPr>
          </a:p>
          <a:p>
            <a:pPr marL="0" indent="0">
              <a:buNone/>
            </a:pPr>
            <a:endParaRPr lang="ko-KR" altLang="en-US" sz="2400" dirty="0"/>
          </a:p>
        </p:txBody>
      </p:sp>
      <p:sp>
        <p:nvSpPr>
          <p:cNvPr id="17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02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CC2AC7AB-2984-40E3-A02B-DA6E8102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11" y="1460250"/>
            <a:ext cx="7247344" cy="4638892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18" name="모서리가 둥근 직사각형 19">
            <a:extLst>
              <a:ext uri="{FF2B5EF4-FFF2-40B4-BE49-F238E27FC236}">
                <a16:creationId xmlns:a16="http://schemas.microsoft.com/office/drawing/2014/main" xmlns="" id="{9E7F6083-16E8-4569-B3CF-8AD22BFE384A}"/>
              </a:ext>
            </a:extLst>
          </p:cNvPr>
          <p:cNvSpPr/>
          <p:nvPr/>
        </p:nvSpPr>
        <p:spPr>
          <a:xfrm>
            <a:off x="776985" y="5054129"/>
            <a:ext cx="797291" cy="960171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해외 </a:t>
            </a:r>
            <a:r>
              <a:rPr lang="en-US" altLang="ko-KR" dirty="0" smtClean="0"/>
              <a:t>DB </a:t>
            </a:r>
            <a:r>
              <a:rPr lang="ko-KR" altLang="en-US" dirty="0"/>
              <a:t>전체 검색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236778" y="5048139"/>
            <a:ext cx="9362030" cy="1080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전체 </a:t>
            </a:r>
            <a:r>
              <a:rPr lang="en-US" altLang="ko-K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DB</a:t>
            </a:r>
            <a:r>
              <a:rPr lang="ko-KR" altLang="en-US" sz="2600" dirty="0"/>
              <a:t>를</a:t>
            </a:r>
            <a:r>
              <a:rPr lang="en-US" altLang="ko-KR" sz="2600" dirty="0"/>
              <a:t> </a:t>
            </a:r>
            <a:r>
              <a:rPr lang="ko-KR" altLang="en-US" sz="2600" dirty="0"/>
              <a:t>대상으로 검색합니다</a:t>
            </a:r>
            <a:r>
              <a:rPr lang="en-US" altLang="ko-KR" sz="2600" dirty="0"/>
              <a:t>.</a:t>
            </a:r>
            <a:endParaRPr lang="en-US" altLang="ko-KR" sz="2400" dirty="0"/>
          </a:p>
        </p:txBody>
      </p:sp>
      <p:sp>
        <p:nvSpPr>
          <p:cNvPr id="14" name="직사각형 13"/>
          <p:cNvSpPr/>
          <p:nvPr/>
        </p:nvSpPr>
        <p:spPr>
          <a:xfrm>
            <a:off x="679574" y="5605050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① 다국어 입력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79574" y="6304544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② </a:t>
            </a:r>
            <a:r>
              <a:rPr lang="ko-KR" alt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검색도움말</a:t>
            </a:r>
            <a:endParaRPr lang="ko-KR" alt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1E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42336" y="5613905"/>
            <a:ext cx="8436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키보드에서 입력하기 어려운 문자를 검색어로 입력하고 싶을 때 사용할 수 있습니다</a:t>
            </a:r>
            <a:r>
              <a:rPr lang="en-US" altLang="ko-KR" sz="20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  <a:endParaRPr lang="ko-KR" altLang="en-US" sz="20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709048" y="6364906"/>
            <a:ext cx="3337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검색하는 방법을 알려 드립니다</a:t>
            </a:r>
            <a:r>
              <a:rPr lang="en-US" altLang="ko-KR" sz="20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</a:p>
        </p:txBody>
      </p:sp>
      <p:sp>
        <p:nvSpPr>
          <p:cNvPr id="13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03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728F54D0-9D78-475B-9FBA-EBDFF411E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4" y="1318700"/>
            <a:ext cx="11120251" cy="3729439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18" name="모서리가 둥근 직사각형 19">
            <a:extLst>
              <a:ext uri="{FF2B5EF4-FFF2-40B4-BE49-F238E27FC236}">
                <a16:creationId xmlns:a16="http://schemas.microsoft.com/office/drawing/2014/main" xmlns="" id="{7A1C1C3D-AEF7-4E4E-A962-5D7CCBE7256A}"/>
              </a:ext>
            </a:extLst>
          </p:cNvPr>
          <p:cNvSpPr/>
          <p:nvPr/>
        </p:nvSpPr>
        <p:spPr>
          <a:xfrm>
            <a:off x="9773378" y="1266000"/>
            <a:ext cx="825430" cy="239350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1">
            <a:extLst>
              <a:ext uri="{FF2B5EF4-FFF2-40B4-BE49-F238E27FC236}">
                <a16:creationId xmlns:a16="http://schemas.microsoft.com/office/drawing/2014/main" xmlns="" id="{2EA3AD54-B4E8-4E36-9ABC-43BF5B2E9AEE}"/>
              </a:ext>
            </a:extLst>
          </p:cNvPr>
          <p:cNvSpPr/>
          <p:nvPr/>
        </p:nvSpPr>
        <p:spPr>
          <a:xfrm>
            <a:off x="10758731" y="1266000"/>
            <a:ext cx="897394" cy="239350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2F9FA04C-9258-4BA8-B53C-0658F3DED698}"/>
              </a:ext>
            </a:extLst>
          </p:cNvPr>
          <p:cNvSpPr/>
          <p:nvPr/>
        </p:nvSpPr>
        <p:spPr>
          <a:xfrm>
            <a:off x="9609857" y="1143254"/>
            <a:ext cx="163521" cy="164627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xmlns="" id="{D8B9C98C-2DEE-4ECF-A921-A35CEC716AA0}"/>
              </a:ext>
            </a:extLst>
          </p:cNvPr>
          <p:cNvSpPr/>
          <p:nvPr/>
        </p:nvSpPr>
        <p:spPr>
          <a:xfrm>
            <a:off x="10737128" y="1121791"/>
            <a:ext cx="139896" cy="165555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79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/>
      <p:bldP spid="16" grpId="0"/>
      <p:bldP spid="17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상세검색</a:t>
            </a:r>
          </a:p>
        </p:txBody>
      </p:sp>
      <p:sp>
        <p:nvSpPr>
          <p:cNvPr id="29" name="내용 개체 틀 28"/>
          <p:cNvSpPr>
            <a:spLocks noGrp="1"/>
          </p:cNvSpPr>
          <p:nvPr>
            <p:ph idx="1"/>
          </p:nvPr>
        </p:nvSpPr>
        <p:spPr>
          <a:xfrm>
            <a:off x="2354263" y="4439784"/>
            <a:ext cx="5724644" cy="1946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solidFill>
                  <a:schemeClr val="tx1"/>
                </a:solidFill>
              </a:rPr>
              <a:t>1.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검색어</a:t>
            </a:r>
            <a:r>
              <a:rPr lang="ko-KR" altLang="en-US" sz="2400" dirty="0" err="1"/>
              <a:t>를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입력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합니다</a:t>
            </a: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solidFill>
                  <a:schemeClr val="tx1"/>
                </a:solidFill>
              </a:rPr>
              <a:t>2.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자료 유형 등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검색 제한 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항목을 선택합니다</a:t>
            </a: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endParaRPr lang="en-US" altLang="ko-KR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solidFill>
                  <a:schemeClr val="tx1"/>
                </a:solidFill>
              </a:rPr>
              <a:t>3.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검색  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버튼을 누릅니다</a:t>
            </a: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</a:p>
        </p:txBody>
      </p:sp>
      <p:sp>
        <p:nvSpPr>
          <p:cNvPr id="24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04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FF9F988-EDBE-4C12-9504-3BDFB5714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63" y="1420359"/>
            <a:ext cx="7600950" cy="3019425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39683058-F803-4B28-BB3B-BB5CB1793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13" y="2210934"/>
            <a:ext cx="781050" cy="2228850"/>
          </a:xfrm>
          <a:prstGeom prst="rect">
            <a:avLst/>
          </a:prstGeom>
        </p:spPr>
      </p:pic>
      <p:sp>
        <p:nvSpPr>
          <p:cNvPr id="28" name="모서리가 둥근 직사각형 14">
            <a:extLst>
              <a:ext uri="{FF2B5EF4-FFF2-40B4-BE49-F238E27FC236}">
                <a16:creationId xmlns:a16="http://schemas.microsoft.com/office/drawing/2014/main" xmlns="" id="{49251E4B-BAD8-46CE-A89E-098A4B973982}"/>
              </a:ext>
            </a:extLst>
          </p:cNvPr>
          <p:cNvSpPr/>
          <p:nvPr/>
        </p:nvSpPr>
        <p:spPr>
          <a:xfrm>
            <a:off x="2202837" y="2320719"/>
            <a:ext cx="890589" cy="406235"/>
          </a:xfrm>
          <a:prstGeom prst="roundRect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14">
            <a:extLst>
              <a:ext uri="{FF2B5EF4-FFF2-40B4-BE49-F238E27FC236}">
                <a16:creationId xmlns:a16="http://schemas.microsoft.com/office/drawing/2014/main" xmlns="" id="{1937EA89-DF91-492B-BFEA-D0E6668D5A59}"/>
              </a:ext>
            </a:extLst>
          </p:cNvPr>
          <p:cNvSpPr/>
          <p:nvPr/>
        </p:nvSpPr>
        <p:spPr>
          <a:xfrm>
            <a:off x="873243" y="2170088"/>
            <a:ext cx="890589" cy="2373632"/>
          </a:xfrm>
          <a:prstGeom prst="roundRect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xmlns="" id="{EEDC4218-F030-4423-AEBF-FC283AA1D8E2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1763832" y="2726954"/>
            <a:ext cx="542924" cy="629950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왼쪽 대괄호 34">
            <a:extLst>
              <a:ext uri="{FF2B5EF4-FFF2-40B4-BE49-F238E27FC236}">
                <a16:creationId xmlns:a16="http://schemas.microsoft.com/office/drawing/2014/main" xmlns="" id="{FAAEBC7E-7828-43DE-A12B-DDAC38CA552D}"/>
              </a:ext>
            </a:extLst>
          </p:cNvPr>
          <p:cNvSpPr/>
          <p:nvPr/>
        </p:nvSpPr>
        <p:spPr>
          <a:xfrm flipH="1">
            <a:off x="8248253" y="2277038"/>
            <a:ext cx="113321" cy="1474829"/>
          </a:xfrm>
          <a:prstGeom prst="leftBracket">
            <a:avLst/>
          </a:prstGeom>
          <a:ln w="444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xmlns="" id="{1516A8C0-0B3E-4F9B-BB86-4D14BE8066D6}"/>
              </a:ext>
            </a:extLst>
          </p:cNvPr>
          <p:cNvSpPr/>
          <p:nvPr/>
        </p:nvSpPr>
        <p:spPr>
          <a:xfrm>
            <a:off x="8360815" y="2881227"/>
            <a:ext cx="163521" cy="164627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모서리가 둥근 직사각형 25">
            <a:extLst>
              <a:ext uri="{FF2B5EF4-FFF2-40B4-BE49-F238E27FC236}">
                <a16:creationId xmlns:a16="http://schemas.microsoft.com/office/drawing/2014/main" xmlns="" id="{9658D996-2968-4FE4-A060-7FA7CAFF8C87}"/>
              </a:ext>
            </a:extLst>
          </p:cNvPr>
          <p:cNvSpPr/>
          <p:nvPr/>
        </p:nvSpPr>
        <p:spPr>
          <a:xfrm>
            <a:off x="8551799" y="2811334"/>
            <a:ext cx="827871" cy="406235"/>
          </a:xfrm>
          <a:prstGeom prst="roundRect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0E115432-2A28-4506-844D-CFBBCFFDD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5112" y="2303168"/>
            <a:ext cx="571500" cy="1053735"/>
          </a:xfrm>
          <a:prstGeom prst="rect">
            <a:avLst/>
          </a:prstGeom>
        </p:spPr>
      </p:pic>
      <p:sp>
        <p:nvSpPr>
          <p:cNvPr id="38" name="모서리가 둥근 직사각형 25">
            <a:extLst>
              <a:ext uri="{FF2B5EF4-FFF2-40B4-BE49-F238E27FC236}">
                <a16:creationId xmlns:a16="http://schemas.microsoft.com/office/drawing/2014/main" xmlns="" id="{8AC5C76B-A160-4C38-8334-EA06ECD6DC23}"/>
              </a:ext>
            </a:extLst>
          </p:cNvPr>
          <p:cNvSpPr/>
          <p:nvPr/>
        </p:nvSpPr>
        <p:spPr>
          <a:xfrm>
            <a:off x="9980577" y="2320718"/>
            <a:ext cx="571501" cy="1108282"/>
          </a:xfrm>
          <a:prstGeom prst="roundRect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xmlns="" id="{A16A306A-3564-49B2-8F8E-4D53B5E15D16}"/>
              </a:ext>
            </a:extLst>
          </p:cNvPr>
          <p:cNvCxnSpPr/>
          <p:nvPr/>
        </p:nvCxnSpPr>
        <p:spPr>
          <a:xfrm flipV="1">
            <a:off x="9337135" y="2816427"/>
            <a:ext cx="646351" cy="129600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66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764428" y="407619"/>
            <a:ext cx="7219315" cy="616017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Start, </a:t>
            </a:r>
            <a:r>
              <a:rPr lang="en-US" altLang="ko-KR" dirty="0"/>
              <a:t>RISS </a:t>
            </a:r>
            <a:endParaRPr lang="ko-KR" altLang="en-US" dirty="0"/>
          </a:p>
        </p:txBody>
      </p:sp>
      <p:sp>
        <p:nvSpPr>
          <p:cNvPr id="14" name="내용 개체 틀 1"/>
          <p:cNvSpPr>
            <a:spLocks noGrp="1"/>
          </p:cNvSpPr>
          <p:nvPr>
            <p:ph idx="1"/>
          </p:nvPr>
        </p:nvSpPr>
        <p:spPr>
          <a:xfrm>
            <a:off x="7834528" y="2082975"/>
            <a:ext cx="3794488" cy="841187"/>
          </a:xfrm>
        </p:spPr>
        <p:txBody>
          <a:bodyPr>
            <a:noAutofit/>
          </a:bodyPr>
          <a:lstStyle/>
          <a:p>
            <a:r>
              <a:rPr lang="ko-KR" altLang="en-US" sz="2400" dirty="0"/>
              <a:t>학교 도서관 홈페이지에서</a:t>
            </a:r>
            <a:endParaRPr lang="en-US" altLang="ko-KR" sz="2400" dirty="0"/>
          </a:p>
          <a:p>
            <a:r>
              <a:rPr lang="ko-KR" altLang="en-US" sz="2400" dirty="0"/>
              <a:t>로그인 한 후 </a:t>
            </a:r>
            <a:r>
              <a:rPr lang="en-US" altLang="ko-KR" sz="2400" dirty="0"/>
              <a:t>RISS </a:t>
            </a:r>
            <a:r>
              <a:rPr lang="ko-KR" altLang="en-US" sz="2400" dirty="0"/>
              <a:t>클릭</a:t>
            </a:r>
            <a:r>
              <a:rPr lang="en-US" altLang="ko-KR" sz="2400" dirty="0"/>
              <a:t>!</a:t>
            </a:r>
          </a:p>
        </p:txBody>
      </p:sp>
      <p:sp>
        <p:nvSpPr>
          <p:cNvPr id="16" name="내용 개체 틀 1"/>
          <p:cNvSpPr txBox="1">
            <a:spLocks/>
          </p:cNvSpPr>
          <p:nvPr/>
        </p:nvSpPr>
        <p:spPr>
          <a:xfrm>
            <a:off x="7590716" y="4672912"/>
            <a:ext cx="4357472" cy="1440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hlinkClick r:id="rId3"/>
              </a:rPr>
              <a:t>www.riss.kr</a:t>
            </a:r>
            <a:r>
              <a:rPr lang="en-US" altLang="ko-KR" sz="2400" dirty="0"/>
              <a:t> </a:t>
            </a:r>
            <a:r>
              <a:rPr lang="ko-KR" altLang="en-US" sz="2400" dirty="0"/>
              <a:t>로 접속하여</a:t>
            </a:r>
            <a:endParaRPr lang="en-US" altLang="ko-KR" sz="2400" dirty="0"/>
          </a:p>
          <a:p>
            <a:r>
              <a:rPr lang="ko-KR" altLang="en-US" sz="2400" dirty="0"/>
              <a:t>    회원가입</a:t>
            </a:r>
            <a:r>
              <a:rPr lang="en-US" altLang="ko-KR" sz="2400" dirty="0"/>
              <a:t>(</a:t>
            </a:r>
            <a:r>
              <a:rPr lang="ko-KR" altLang="en-US" sz="2400" dirty="0"/>
              <a:t>소속기관 이용자</a:t>
            </a:r>
            <a:r>
              <a:rPr lang="en-US" altLang="ko-KR" sz="2400" dirty="0"/>
              <a:t>)</a:t>
            </a:r>
            <a:r>
              <a:rPr lang="ko-KR" altLang="en-US" sz="2400" dirty="0"/>
              <a:t> 후</a:t>
            </a:r>
            <a:endParaRPr lang="en-US" altLang="ko-KR" sz="2400" dirty="0"/>
          </a:p>
          <a:p>
            <a:r>
              <a:rPr lang="ko-KR" altLang="en-US" sz="2400" dirty="0"/>
              <a:t>           로그인 하기</a:t>
            </a:r>
            <a:r>
              <a:rPr lang="en-US" altLang="ko-KR" sz="2400" dirty="0"/>
              <a:t>!</a:t>
            </a:r>
          </a:p>
          <a:p>
            <a:endParaRPr lang="en-US" altLang="ko-KR" sz="2400" dirty="0"/>
          </a:p>
        </p:txBody>
      </p:sp>
      <p:grpSp>
        <p:nvGrpSpPr>
          <p:cNvPr id="6" name="그룹 5"/>
          <p:cNvGrpSpPr/>
          <p:nvPr/>
        </p:nvGrpSpPr>
        <p:grpSpPr>
          <a:xfrm>
            <a:off x="1095463" y="1052736"/>
            <a:ext cx="5542729" cy="2835790"/>
            <a:chOff x="1192282" y="1052736"/>
            <a:chExt cx="4896163" cy="2835790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282" y="1186962"/>
              <a:ext cx="4868638" cy="27015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" name="그룹 3"/>
            <p:cNvGrpSpPr/>
            <p:nvPr/>
          </p:nvGrpSpPr>
          <p:grpSpPr>
            <a:xfrm>
              <a:off x="2617976" y="1052736"/>
              <a:ext cx="3470469" cy="2010109"/>
              <a:chOff x="2617976" y="1052736"/>
              <a:chExt cx="3470469" cy="2010109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2734289" y="2898063"/>
                <a:ext cx="443060" cy="164782"/>
              </a:xfrm>
              <a:prstGeom prst="roundRect">
                <a:avLst/>
              </a:prstGeom>
              <a:noFill/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>
                <a:off x="5571542" y="1185942"/>
                <a:ext cx="516903" cy="213129"/>
              </a:xfrm>
              <a:prstGeom prst="roundRect">
                <a:avLst/>
              </a:prstGeom>
              <a:noFill/>
              <a:ln w="508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="" xmlns:a16="http://schemas.microsoft.com/office/drawing/2014/main" id="{F77B5FD6-69EE-47F9-B54D-78DA567E2CEA}"/>
                  </a:ext>
                </a:extLst>
              </p:cNvPr>
              <p:cNvSpPr/>
              <p:nvPr/>
            </p:nvSpPr>
            <p:spPr>
              <a:xfrm>
                <a:off x="5418676" y="1052736"/>
                <a:ext cx="190574" cy="19550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1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="" xmlns:a16="http://schemas.microsoft.com/office/drawing/2014/main" id="{F77B5FD6-69EE-47F9-B54D-78DA567E2CEA}"/>
                  </a:ext>
                </a:extLst>
              </p:cNvPr>
              <p:cNvSpPr/>
              <p:nvPr/>
            </p:nvSpPr>
            <p:spPr>
              <a:xfrm>
                <a:off x="2617976" y="2751991"/>
                <a:ext cx="179873" cy="19003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endParaRPr lang="ko-KR" altLang="en-US" sz="14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8" name="텍스트 개체 틀 3">
            <a:extLst>
              <a:ext uri="{FF2B5EF4-FFF2-40B4-BE49-F238E27FC236}">
                <a16:creationId xmlns="" xmlns:a16="http://schemas.microsoft.com/office/drawing/2014/main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02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47266" y="3112503"/>
            <a:ext cx="4820574" cy="386835"/>
            <a:chOff x="6947266" y="3112503"/>
            <a:chExt cx="4820574" cy="38683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266" y="3112503"/>
              <a:ext cx="4820574" cy="386835"/>
            </a:xfrm>
            <a:prstGeom prst="rect">
              <a:avLst/>
            </a:prstGeom>
          </p:spPr>
        </p:pic>
        <p:sp>
          <p:nvSpPr>
            <p:cNvPr id="28" name="모서리가 둥근 직사각형 27"/>
            <p:cNvSpPr/>
            <p:nvPr/>
          </p:nvSpPr>
          <p:spPr>
            <a:xfrm>
              <a:off x="7040444" y="3155796"/>
              <a:ext cx="1096736" cy="270499"/>
            </a:xfrm>
            <a:prstGeom prst="roundRect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AC073D8D-2635-4CB3-B200-0BCEEF0F4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481" y="5037815"/>
            <a:ext cx="442475" cy="61055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3BED7732-4A1E-4A27-BEC1-C5426F97E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804" y="5466944"/>
            <a:ext cx="505912" cy="57617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9C4E009A-17D2-4B9D-AC7A-6233ED2AA3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12" y="3998450"/>
            <a:ext cx="7219315" cy="2531299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A3288714-0C03-466F-88B5-EF1E0A8FA61D}"/>
              </a:ext>
            </a:extLst>
          </p:cNvPr>
          <p:cNvSpPr/>
          <p:nvPr/>
        </p:nvSpPr>
        <p:spPr>
          <a:xfrm>
            <a:off x="4751668" y="3931232"/>
            <a:ext cx="805070" cy="26478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="" xmlns:a16="http://schemas.microsoft.com/office/drawing/2014/main" id="{DF6CCC9A-6F91-48AE-8209-D8261A8567F2}"/>
              </a:ext>
            </a:extLst>
          </p:cNvPr>
          <p:cNvSpPr/>
          <p:nvPr/>
        </p:nvSpPr>
        <p:spPr>
          <a:xfrm>
            <a:off x="5083094" y="3845881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bg1"/>
                </a:solidFill>
              </a:rPr>
              <a:t>1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="" xmlns:a16="http://schemas.microsoft.com/office/drawing/2014/main" id="{DCA6C1C6-1006-4E7F-8E55-F97DBBB12B36}"/>
              </a:ext>
            </a:extLst>
          </p:cNvPr>
          <p:cNvSpPr/>
          <p:nvPr/>
        </p:nvSpPr>
        <p:spPr>
          <a:xfrm>
            <a:off x="4581920" y="3845087"/>
            <a:ext cx="215900" cy="217487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bg1"/>
                </a:solidFill>
              </a:rPr>
              <a:t>2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61273" y="1179268"/>
            <a:ext cx="3392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학교 도서관 최초 로그인 시</a:t>
            </a:r>
            <a:r>
              <a:rPr lang="en-US" altLang="ko-KR" sz="2000" b="1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,</a:t>
            </a:r>
          </a:p>
          <a:p>
            <a:r>
              <a:rPr lang="ko-KR" altLang="en-US" sz="2000" b="1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개인정보이용동의 반드시 동의</a:t>
            </a:r>
            <a:r>
              <a:rPr lang="en-US" altLang="ko-KR" sz="2000" b="1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!!</a:t>
            </a:r>
            <a:endParaRPr lang="ko-KR" altLang="en-US" sz="2000" b="1" dirty="0">
              <a:solidFill>
                <a:srgbClr val="FF0000"/>
              </a:solidFill>
              <a:latin typeface="1훈정글북 Regular" pitchFamily="18" charset="-127"/>
              <a:ea typeface="1훈정글북 Regular" pitchFamily="18" charset="-127"/>
            </a:endParaRPr>
          </a:p>
        </p:txBody>
      </p:sp>
      <p:cxnSp>
        <p:nvCxnSpPr>
          <p:cNvPr id="22" name="직선 화살표 연결선 21"/>
          <p:cNvCxnSpPr>
            <a:stCxn id="20" idx="1"/>
            <a:endCxn id="19" idx="3"/>
          </p:cNvCxnSpPr>
          <p:nvPr/>
        </p:nvCxnSpPr>
        <p:spPr>
          <a:xfrm flipH="1" flipV="1">
            <a:off x="6638192" y="1292507"/>
            <a:ext cx="423081" cy="2407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8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해외 </a:t>
            </a:r>
            <a:r>
              <a:rPr lang="en-US" altLang="ko-KR" dirty="0" smtClean="0"/>
              <a:t>DB </a:t>
            </a:r>
            <a:r>
              <a:rPr lang="ko-KR" altLang="en-US" dirty="0"/>
              <a:t>선택 검색</a:t>
            </a:r>
          </a:p>
        </p:txBody>
      </p:sp>
      <p:sp>
        <p:nvSpPr>
          <p:cNvPr id="29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05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DA048C69-3EAB-4164-A0B5-7944DCF7D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32" y="1272620"/>
            <a:ext cx="9757935" cy="5177762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20" name="모서리가 둥근 직사각형 7">
            <a:extLst>
              <a:ext uri="{FF2B5EF4-FFF2-40B4-BE49-F238E27FC236}">
                <a16:creationId xmlns:a16="http://schemas.microsoft.com/office/drawing/2014/main" xmlns="" id="{D45519E8-D634-4BAC-8F37-001EAD7F2BBE}"/>
              </a:ext>
            </a:extLst>
          </p:cNvPr>
          <p:cNvSpPr/>
          <p:nvPr/>
        </p:nvSpPr>
        <p:spPr>
          <a:xfrm>
            <a:off x="10496369" y="3687064"/>
            <a:ext cx="778090" cy="348873"/>
          </a:xfrm>
          <a:prstGeom prst="roundRect">
            <a:avLst/>
          </a:prstGeom>
          <a:noFill/>
          <a:ln w="50800">
            <a:solidFill>
              <a:srgbClr val="FF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7">
            <a:extLst>
              <a:ext uri="{FF2B5EF4-FFF2-40B4-BE49-F238E27FC236}">
                <a16:creationId xmlns:a16="http://schemas.microsoft.com/office/drawing/2014/main" xmlns="" id="{56CCBF53-0D62-4A2D-9CDC-1DE51542A585}"/>
              </a:ext>
            </a:extLst>
          </p:cNvPr>
          <p:cNvSpPr/>
          <p:nvPr/>
        </p:nvSpPr>
        <p:spPr>
          <a:xfrm>
            <a:off x="2020772" y="4411744"/>
            <a:ext cx="392490" cy="1972649"/>
          </a:xfrm>
          <a:prstGeom prst="roundRect">
            <a:avLst/>
          </a:prstGeom>
          <a:noFill/>
          <a:ln w="50800">
            <a:solidFill>
              <a:srgbClr val="FF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7">
            <a:extLst>
              <a:ext uri="{FF2B5EF4-FFF2-40B4-BE49-F238E27FC236}">
                <a16:creationId xmlns:a16="http://schemas.microsoft.com/office/drawing/2014/main" xmlns="" id="{89F2C751-C5AD-4876-84A0-71661A8FF9B2}"/>
              </a:ext>
            </a:extLst>
          </p:cNvPr>
          <p:cNvSpPr/>
          <p:nvPr/>
        </p:nvSpPr>
        <p:spPr>
          <a:xfrm>
            <a:off x="4981595" y="4403888"/>
            <a:ext cx="392490" cy="2046493"/>
          </a:xfrm>
          <a:prstGeom prst="roundRect">
            <a:avLst/>
          </a:prstGeom>
          <a:noFill/>
          <a:ln w="50800">
            <a:solidFill>
              <a:srgbClr val="FF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7">
            <a:extLst>
              <a:ext uri="{FF2B5EF4-FFF2-40B4-BE49-F238E27FC236}">
                <a16:creationId xmlns:a16="http://schemas.microsoft.com/office/drawing/2014/main" xmlns="" id="{EFA6AF03-2C3E-401E-88A7-13A46E2667D3}"/>
              </a:ext>
            </a:extLst>
          </p:cNvPr>
          <p:cNvSpPr/>
          <p:nvPr/>
        </p:nvSpPr>
        <p:spPr>
          <a:xfrm>
            <a:off x="8155214" y="4403887"/>
            <a:ext cx="392490" cy="1035379"/>
          </a:xfrm>
          <a:prstGeom prst="roundRect">
            <a:avLst/>
          </a:prstGeom>
          <a:noFill/>
          <a:ln w="50800">
            <a:solidFill>
              <a:srgbClr val="FF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2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729786" y="2026344"/>
            <a:ext cx="9172576" cy="47007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</a:rPr>
              <a:t>원하는 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DB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를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지정</a:t>
            </a:r>
            <a:r>
              <a:rPr lang="ko-KR" altLang="en-US" sz="2400" dirty="0">
                <a:solidFill>
                  <a:schemeClr val="tx1"/>
                </a:solidFill>
              </a:rPr>
              <a:t>하여 검색할 수 있습니다</a:t>
            </a:r>
            <a:r>
              <a:rPr lang="en-US" altLang="ko-KR" sz="2400" dirty="0">
                <a:solidFill>
                  <a:schemeClr val="tx1"/>
                </a:solidFill>
              </a:rPr>
              <a:t>. (ABC</a:t>
            </a:r>
            <a:r>
              <a:rPr lang="ko-KR" altLang="en-US" sz="2400" dirty="0">
                <a:solidFill>
                  <a:schemeClr val="tx1"/>
                </a:solidFill>
              </a:rPr>
              <a:t>순</a:t>
            </a:r>
            <a:r>
              <a:rPr lang="en-US" altLang="ko-KR" sz="2400" dirty="0">
                <a:solidFill>
                  <a:schemeClr val="tx1"/>
                </a:solidFill>
              </a:rPr>
              <a:t>/</a:t>
            </a:r>
            <a:r>
              <a:rPr lang="ko-KR" altLang="en-US" sz="2400" dirty="0">
                <a:solidFill>
                  <a:schemeClr val="tx1"/>
                </a:solidFill>
              </a:rPr>
              <a:t>분야별</a:t>
            </a:r>
            <a:r>
              <a:rPr lang="en-US" altLang="ko-KR" sz="2400" dirty="0">
                <a:solidFill>
                  <a:schemeClr val="tx1"/>
                </a:solidFill>
              </a:rPr>
              <a:t>)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해외 </a:t>
            </a:r>
            <a:r>
              <a:rPr lang="en-US" altLang="ko-KR" dirty="0"/>
              <a:t>DB </a:t>
            </a:r>
            <a:r>
              <a:rPr lang="ko-KR" altLang="en-US" dirty="0"/>
              <a:t>선택 검색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729786" y="4705567"/>
            <a:ext cx="9821920" cy="535531"/>
            <a:chOff x="1071562" y="3930652"/>
            <a:chExt cx="9821920" cy="535531"/>
          </a:xfrm>
        </p:grpSpPr>
        <p:sp>
          <p:nvSpPr>
            <p:cNvPr id="24" name="직사각형 23"/>
            <p:cNvSpPr/>
            <p:nvPr/>
          </p:nvSpPr>
          <p:spPr>
            <a:xfrm>
              <a:off x="1071562" y="3930652"/>
              <a:ext cx="9821920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6213" lvl="0" indent="-176213">
                <a:lnSpc>
                  <a:spcPct val="120000"/>
                </a:lnSpc>
                <a:spcBef>
                  <a:spcPts val="600"/>
                </a:spcBef>
                <a:defRPr/>
              </a:pPr>
              <a:r>
                <a:rPr lang="en-US" altLang="ko-KR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4. </a:t>
              </a:r>
              <a:r>
                <a:rPr lang="ko-KR" altLang="en-US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각 </a:t>
              </a:r>
              <a:r>
                <a:rPr lang="en-US" altLang="ko-KR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DB</a:t>
              </a:r>
              <a:r>
                <a:rPr lang="ko-KR" altLang="en-US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뒤의 </a:t>
              </a:r>
              <a:r>
                <a:rPr lang="en-US" altLang="ko-KR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     </a:t>
              </a:r>
              <a:r>
                <a:rPr lang="ko-KR" altLang="en-US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아이콘을 클릭하면 </a:t>
              </a:r>
              <a:r>
                <a:rPr lang="ko-KR" alt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1E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해외</a:t>
              </a:r>
              <a:r>
                <a:rPr lang="en-US" altLang="ko-KR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1E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DB </a:t>
              </a:r>
              <a:r>
                <a:rPr lang="ko-KR" altLang="en-US" sz="24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1E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바로가기</a:t>
              </a:r>
              <a:r>
                <a:rPr lang="ko-KR" altLang="en-US" sz="2400" dirty="0" err="1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를</a:t>
              </a:r>
              <a:r>
                <a:rPr lang="ko-KR" altLang="en-US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이용할 수 있습니다</a:t>
              </a:r>
              <a:r>
                <a:rPr lang="en-US" altLang="ko-KR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.</a:t>
              </a:r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3"/>
            <a:srcRect l="23987" t="79868" r="73518" b="17440"/>
            <a:stretch/>
          </p:blipFill>
          <p:spPr>
            <a:xfrm>
              <a:off x="2927787" y="4052869"/>
              <a:ext cx="462346" cy="351383"/>
            </a:xfrm>
            <a:prstGeom prst="rect">
              <a:avLst/>
            </a:prstGeom>
          </p:spPr>
        </p:pic>
      </p:grpSp>
      <p:grpSp>
        <p:nvGrpSpPr>
          <p:cNvPr id="26" name="그룹 25"/>
          <p:cNvGrpSpPr/>
          <p:nvPr/>
        </p:nvGrpSpPr>
        <p:grpSpPr>
          <a:xfrm>
            <a:off x="729786" y="4093092"/>
            <a:ext cx="11200903" cy="535531"/>
            <a:chOff x="1181952" y="2649007"/>
            <a:chExt cx="11200903" cy="535531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3"/>
            <a:srcRect l="65569" t="68555" r="12575" b="27903"/>
            <a:stretch/>
          </p:blipFill>
          <p:spPr>
            <a:xfrm>
              <a:off x="1551391" y="2759764"/>
              <a:ext cx="2750780" cy="314016"/>
            </a:xfrm>
            <a:prstGeom prst="rect">
              <a:avLst/>
            </a:prstGeom>
          </p:spPr>
        </p:pic>
        <p:sp>
          <p:nvSpPr>
            <p:cNvPr id="28" name="직사각형 27"/>
            <p:cNvSpPr/>
            <p:nvPr/>
          </p:nvSpPr>
          <p:spPr>
            <a:xfrm>
              <a:off x="1181952" y="2649007"/>
              <a:ext cx="11200903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6213" lvl="0" indent="-176213">
                <a:lnSpc>
                  <a:spcPct val="120000"/>
                </a:lnSpc>
                <a:spcBef>
                  <a:spcPts val="600"/>
                </a:spcBef>
                <a:defRPr/>
              </a:pPr>
              <a:r>
                <a:rPr lang="en-US" altLang="ko-KR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3.                                 </a:t>
              </a:r>
              <a:r>
                <a:rPr lang="ko-KR" altLang="en-US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은</a:t>
              </a:r>
              <a:r>
                <a:rPr lang="en-US" altLang="ko-KR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</a:t>
              </a:r>
              <a:r>
                <a:rPr lang="ko-KR" altLang="en-US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통합검색 결과에 </a:t>
              </a:r>
              <a:r>
                <a:rPr lang="en-US" altLang="ko-KR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1E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Impact Factor (JCR) </a:t>
              </a:r>
              <a:r>
                <a:rPr lang="ko-KR" altLang="en-US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링크를</a:t>
              </a:r>
              <a:r>
                <a:rPr lang="ko-KR" alt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1E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제공</a:t>
              </a:r>
              <a:r>
                <a:rPr lang="ko-KR" altLang="en-US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합니다</a:t>
              </a:r>
              <a:r>
                <a:rPr lang="en-US" altLang="ko-KR" sz="2400" dirty="0">
                  <a:solidFill>
                    <a:prstClr val="black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.</a:t>
              </a:r>
              <a:r>
                <a:rPr lang="en-US" altLang="ko-KR" sz="2400" dirty="0">
                  <a:solidFill>
                    <a:srgbClr val="FF0000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</a:t>
              </a:r>
              <a:endParaRPr lang="en-US" altLang="ko-KR" sz="24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endParaRPr>
            </a:p>
          </p:txBody>
        </p:sp>
      </p:grpSp>
      <p:sp>
        <p:nvSpPr>
          <p:cNvPr id="29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06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43573" y="2621748"/>
            <a:ext cx="9664699" cy="1346010"/>
            <a:chOff x="462709" y="2621748"/>
            <a:chExt cx="9664699" cy="1346010"/>
          </a:xfrm>
        </p:grpSpPr>
        <p:sp>
          <p:nvSpPr>
            <p:cNvPr id="21" name="직사각형 20"/>
            <p:cNvSpPr/>
            <p:nvPr/>
          </p:nvSpPr>
          <p:spPr>
            <a:xfrm>
              <a:off x="462709" y="2621748"/>
              <a:ext cx="9664699" cy="1346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ko-KR" sz="2400" dirty="0">
                  <a:solidFill>
                    <a:srgbClr val="252C41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2.                           </a:t>
              </a:r>
              <a:r>
                <a:rPr lang="ko-KR" altLang="en-US" sz="2400" dirty="0">
                  <a:solidFill>
                    <a:srgbClr val="252C41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와 같이 </a:t>
              </a:r>
              <a:r>
                <a:rPr lang="ko-KR" alt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1E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선택</a:t>
              </a:r>
              <a:r>
                <a:rPr lang="ko-KR" altLang="en-US" sz="2400" dirty="0">
                  <a:solidFill>
                    <a:srgbClr val="252C41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이</a:t>
              </a:r>
              <a:r>
                <a:rPr lang="ko-KR" alt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1E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불가능</a:t>
              </a:r>
              <a:r>
                <a:rPr lang="ko-KR" altLang="en-US" sz="2400" dirty="0">
                  <a:solidFill>
                    <a:srgbClr val="252C41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한</a:t>
              </a:r>
              <a:r>
                <a:rPr lang="ko-KR" alt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1E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</a:t>
              </a:r>
              <a:r>
                <a:rPr lang="en-US" altLang="ko-KR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1E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DB</a:t>
              </a:r>
              <a:r>
                <a:rPr lang="ko-KR" altLang="en-US" sz="2400" dirty="0">
                  <a:solidFill>
                    <a:srgbClr val="252C41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는</a:t>
              </a:r>
              <a:r>
                <a:rPr lang="ko-KR" alt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1E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제한 검색</a:t>
              </a:r>
              <a:r>
                <a:rPr lang="ko-KR" altLang="en-US" sz="2400" dirty="0">
                  <a:solidFill>
                    <a:srgbClr val="252C41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이</a:t>
              </a:r>
              <a:r>
                <a:rPr lang="ko-KR" alt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1E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불가</a:t>
              </a:r>
              <a:r>
                <a:rPr lang="ko-KR" altLang="en-US" sz="2400" dirty="0">
                  <a:solidFill>
                    <a:srgbClr val="252C41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하지만 </a:t>
              </a:r>
              <a:endParaRPr lang="en-US" altLang="ko-KR" sz="2400" dirty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endParaRPr>
            </a:p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ko-KR" alt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1E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    통합 검색 결과</a:t>
              </a:r>
              <a:r>
                <a:rPr lang="ko-KR" altLang="en-US" sz="2400" dirty="0">
                  <a:solidFill>
                    <a:srgbClr val="252C41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에 </a:t>
              </a:r>
              <a:r>
                <a:rPr lang="ko-KR" altLang="en-US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1E0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포함</a:t>
              </a:r>
              <a:r>
                <a:rPr lang="ko-KR" altLang="en-US" sz="2400" dirty="0">
                  <a:solidFill>
                    <a:srgbClr val="252C41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되어 조회됩니다</a:t>
              </a:r>
              <a:r>
                <a:rPr lang="en-US" altLang="ko-KR" sz="2400" dirty="0">
                  <a:solidFill>
                    <a:srgbClr val="252C41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.</a:t>
              </a:r>
            </a:p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ko-KR" sz="2400" dirty="0">
                  <a:solidFill>
                    <a:srgbClr val="252C41"/>
                  </a:solidFill>
                  <a:latin typeface="경기천년제목 Medium" panose="02020603020101020101" pitchFamily="18" charset="-127"/>
                  <a:ea typeface="경기천년제목 Medium" panose="02020603020101020101" pitchFamily="18" charset="-127"/>
                </a:rPr>
                <a:t>     (ACM, ARL, Emerald, JCR, PML, ProQuest Central DB)</a:t>
              </a:r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3"/>
            <a:srcRect l="5789" t="79604" r="75748" b="16713"/>
            <a:stretch/>
          </p:blipFill>
          <p:spPr>
            <a:xfrm>
              <a:off x="942539" y="2662590"/>
              <a:ext cx="2132172" cy="299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3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107768" y="5336708"/>
            <a:ext cx="9412858" cy="121640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ko-KR" sz="2400" dirty="0"/>
              <a:t>AVON, KSDC, PQDT, PQDT GLOBAL, The Vogue Archive,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ko-KR" sz="2400" dirty="0"/>
              <a:t>Music and Dance Online, Nexis</a:t>
            </a:r>
            <a:r>
              <a:rPr lang="ko-KR" altLang="en-US" sz="2400" dirty="0"/>
              <a:t>는</a:t>
            </a:r>
            <a:r>
              <a:rPr lang="en-US" altLang="ko-KR" sz="2400" dirty="0"/>
              <a:t> </a:t>
            </a:r>
            <a:r>
              <a:rPr lang="ko-KR" altLang="en-US" sz="2400" dirty="0"/>
              <a:t>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개별 검색</a:t>
            </a:r>
            <a:r>
              <a:rPr lang="ko-KR" altLang="en-US" sz="2400" dirty="0"/>
              <a:t>이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1E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가능</a:t>
            </a:r>
            <a:r>
              <a:rPr lang="ko-KR" altLang="en-US" sz="2400" dirty="0"/>
              <a:t>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개별 검색 </a:t>
            </a:r>
            <a:r>
              <a:rPr lang="en-US" altLang="ko-KR" dirty="0"/>
              <a:t>DB</a:t>
            </a:r>
            <a:endParaRPr lang="ko-KR" altLang="en-US" dirty="0"/>
          </a:p>
        </p:txBody>
      </p:sp>
      <p:sp>
        <p:nvSpPr>
          <p:cNvPr id="22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07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50084CEB-B348-4F3E-A926-18B4B00C4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1347787"/>
            <a:ext cx="9334500" cy="4048177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22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16E885D-8658-473A-84F8-36BD61A4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428" y="407619"/>
            <a:ext cx="7219315" cy="616017"/>
          </a:xfrm>
        </p:spPr>
        <p:txBody>
          <a:bodyPr>
            <a:noAutofit/>
          </a:bodyPr>
          <a:lstStyle/>
          <a:p>
            <a:r>
              <a:rPr lang="en-US" altLang="ko-KR" dirty="0"/>
              <a:t>24</a:t>
            </a:r>
            <a:r>
              <a:rPr lang="ko-KR" altLang="en-US" dirty="0"/>
              <a:t>시간 이용 가능 </a:t>
            </a:r>
            <a:r>
              <a:rPr lang="ko-KR" altLang="en-US" dirty="0" smtClean="0"/>
              <a:t>해외 </a:t>
            </a:r>
            <a:r>
              <a:rPr lang="en-US" altLang="ko-KR" dirty="0" smtClean="0"/>
              <a:t>DB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8CA7074B-673F-4827-B473-5B322D35FA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9800" y="6287408"/>
            <a:ext cx="992188" cy="365125"/>
          </a:xfrm>
        </p:spPr>
        <p:txBody>
          <a:bodyPr/>
          <a:lstStyle/>
          <a:p>
            <a:fld id="{6E85B637-FB07-4D91-A23C-80BDFC83D6E3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xmlns="" id="{D77E85D8-5346-4B2A-8A09-3686F9FAA4ED}"/>
              </a:ext>
            </a:extLst>
          </p:cNvPr>
          <p:cNvSpPr txBox="1">
            <a:spLocks/>
          </p:cNvSpPr>
          <p:nvPr/>
        </p:nvSpPr>
        <p:spPr>
          <a:xfrm>
            <a:off x="2971801" y="4679168"/>
            <a:ext cx="6943724" cy="908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ko-KR" dirty="0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148952"/>
              </p:ext>
            </p:extLst>
          </p:nvPr>
        </p:nvGraphicFramePr>
        <p:xfrm>
          <a:off x="620358" y="1176388"/>
          <a:ext cx="11153824" cy="5938959"/>
        </p:xfrm>
        <a:graphic>
          <a:graphicData uri="http://schemas.openxmlformats.org/drawingml/2006/table">
            <a:tbl>
              <a:tblPr firstRow="1" first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{5A111915-BE36-4E01-A7E5-04B1672EAD32}</a:tableStyleId>
              </a:tblPr>
              <a:tblGrid>
                <a:gridCol w="1624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9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30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5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구분</a:t>
                      </a:r>
                      <a:endParaRPr lang="ko-KR" altLang="en-US" sz="1200" b="1" kern="0" spc="0" dirty="0">
                        <a:solidFill>
                          <a:schemeClr val="tx1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DB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명</a:t>
                      </a:r>
                      <a:endParaRPr lang="ko-KR" altLang="en-US" sz="1200" b="1" kern="0" spc="0" dirty="0">
                        <a:solidFill>
                          <a:schemeClr val="tx1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DB </a:t>
                      </a:r>
                      <a:r>
                        <a:rPr lang="ko-KR" altLang="en-US" sz="12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개요</a:t>
                      </a:r>
                      <a:endParaRPr lang="ko-KR" altLang="en-US" sz="1200" b="1" kern="0" spc="0" dirty="0">
                        <a:solidFill>
                          <a:schemeClr val="tx1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354">
                <a:tc rowSpan="10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RISS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구독 </a:t>
                      </a:r>
                      <a:r>
                        <a:rPr 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DB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9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AVON (Academic Video Online)</a:t>
                      </a:r>
                      <a:endParaRPr lang="en-US" sz="1400" b="1" kern="0" spc="0" dirty="0">
                        <a:solidFill>
                          <a:srgbClr val="699B37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전분야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5</a:t>
                      </a:r>
                      <a:r>
                        <a:rPr lang="ko-KR" altLang="en-US" sz="1200" kern="0" spc="0" dirty="0" err="1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만편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이상의 학술용 비디오 동영상 자료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다큐멘터리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교습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인터뷰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공연시황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뉴스 등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699B37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93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DDOD (Digital Dissertation on Demand)</a:t>
                      </a:r>
                      <a:endParaRPr lang="fr-FR" sz="1400" b="1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해외박사학위논문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세부 학술분야별 북미지역 상위 대학 박사학위논문 원문 제공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※ </a:t>
                      </a:r>
                      <a:r>
                        <a:rPr lang="ko-KR" altLang="en-US" sz="1200" kern="0" spc="0" dirty="0" err="1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미구독기관이용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: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검색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(24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시간 가능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), 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원문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(16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시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~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익일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09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시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3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Education Source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교육학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4,500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여 종 저널 등 교육학 전분야 원문 제공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3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Emerald Specialist Collection</a:t>
                      </a:r>
                      <a:endParaRPr lang="en-US" sz="1400" b="1" kern="0" spc="0" dirty="0">
                        <a:solidFill>
                          <a:srgbClr val="699B37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회계금융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교육학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보건사회복지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도서관학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</a:t>
                      </a:r>
                      <a:endParaRPr lang="ko-KR" altLang="en-US" sz="1200" kern="0" spc="0" dirty="0">
                        <a:solidFill>
                          <a:srgbClr val="12A0B4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각 주제별 전문가를 위한 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110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종 저널의 초록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원문 제공</a:t>
                      </a:r>
                      <a:endParaRPr lang="ko-KR" altLang="en-US" sz="1200" kern="0" spc="0" dirty="0">
                        <a:solidFill>
                          <a:srgbClr val="699B37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3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GVRL </a:t>
                      </a:r>
                      <a:r>
                        <a:rPr lang="en-US" sz="1400" b="1" kern="0" spc="-8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(Gale Virtual Reference Library)</a:t>
                      </a:r>
                      <a:endParaRPr lang="en-US" sz="1400" b="1" kern="0" spc="-8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200" b="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전분야</a:t>
                      </a:r>
                      <a:r>
                        <a:rPr lang="en-US" altLang="ko-KR" sz="1200" b="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</a:t>
                      </a:r>
                      <a:r>
                        <a:rPr lang="ko-KR" altLang="en-US" sz="1200" b="0" kern="0" spc="0" baseline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en-US" altLang="ko-KR" sz="1200" b="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Gale </a:t>
                      </a:r>
                      <a:r>
                        <a:rPr lang="ko-KR" altLang="en-US" sz="1200" b="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출판사의 참고문헌 </a:t>
                      </a:r>
                      <a:r>
                        <a:rPr lang="en-US" altLang="ko-KR" sz="1200" b="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eBook </a:t>
                      </a:r>
                      <a:r>
                        <a:rPr lang="ko-KR" altLang="en-US" sz="1200" b="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원문 제공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3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PAO (Periodicals Archive Online)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문학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철학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종교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역사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</a:t>
                      </a:r>
                      <a:r>
                        <a:rPr lang="ko-KR" altLang="en-US" sz="1200" kern="0" spc="0" baseline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초판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~2000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년까지 </a:t>
                      </a:r>
                      <a:r>
                        <a:rPr lang="ko-KR" altLang="en-US" sz="1200" kern="0" spc="0" dirty="0" err="1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아카이브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저널 제공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93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The Vogue Archive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패션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디자인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예술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마케팅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</a:t>
                      </a:r>
                      <a:endParaRPr lang="ko-KR" altLang="en-US" sz="1200" kern="0" spc="0" dirty="0">
                        <a:solidFill>
                          <a:srgbClr val="12A0B4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미국판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Vogue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지의 초판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~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최신호 제공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(cover to cover)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37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EECT (Emerald Engineering,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 err="1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Computing&amp;Technology</a:t>
                      </a:r>
                      <a:r>
                        <a:rPr lang="en-US" sz="14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Collection)</a:t>
                      </a:r>
                      <a:endParaRPr lang="en-US" sz="1400" b="1" kern="0" spc="0" dirty="0">
                        <a:solidFill>
                          <a:srgbClr val="FF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공학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기술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엔지니어링</a:t>
                      </a:r>
                      <a:r>
                        <a:rPr lang="en-US" altLang="ko-KR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2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컴퓨팅 및 기술 관련 저널 제공 </a:t>
                      </a:r>
                      <a:endParaRPr lang="ko-KR" altLang="en-US" sz="1200" kern="0" spc="0" dirty="0">
                        <a:solidFill>
                          <a:srgbClr val="699B37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74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De Gruyter e-Journal HSS Collection</a:t>
                      </a: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전분야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+mn-cs"/>
                        </a:rPr>
                        <a:t>인문 사회과학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+mn-cs"/>
                        </a:rPr>
                        <a:t>, </a:t>
                      </a:r>
                      <a:r>
                        <a:rPr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+mn-cs"/>
                        </a:rPr>
                        <a:t>자연과학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+mn-cs"/>
                        </a:rPr>
                        <a:t>, </a:t>
                      </a:r>
                      <a:r>
                        <a:rPr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+mn-cs"/>
                        </a:rPr>
                        <a:t>수학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+mn-cs"/>
                        </a:rPr>
                        <a:t>, </a:t>
                      </a:r>
                      <a:r>
                        <a:rPr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+mn-cs"/>
                        </a:rPr>
                        <a:t>의학 등 전 분야의 저널 제공</a:t>
                      </a:r>
                      <a:endParaRPr lang="ko-KR" altLang="en-US" sz="1200" kern="0" spc="0" dirty="0">
                        <a:solidFill>
                          <a:srgbClr val="699B37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273881"/>
                  </a:ext>
                </a:extLst>
              </a:tr>
              <a:tr h="5293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+mn-cs"/>
                        </a:rPr>
                        <a:t>Music and Dance Online</a:t>
                      </a:r>
                      <a:endParaRPr lang="en-US" sz="1400" b="1" kern="0" spc="0" dirty="0">
                        <a:solidFill>
                          <a:srgbClr val="FF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예술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체육</a:t>
                      </a:r>
                      <a:r>
                        <a:rPr lang="en-US" altLang="ko-KR" sz="12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+mn-cs"/>
                        </a:rPr>
                        <a:t>음악 콘텐츠 및 학술저널 제공</a:t>
                      </a:r>
                      <a:endParaRPr lang="ko-KR" altLang="en-US" sz="1200" kern="0" spc="0" dirty="0">
                        <a:solidFill>
                          <a:srgbClr val="699B37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287155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94100" y="1692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08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63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16E885D-8658-473A-84F8-36BD61A4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428" y="407619"/>
            <a:ext cx="7219315" cy="616017"/>
          </a:xfrm>
        </p:spPr>
        <p:txBody>
          <a:bodyPr>
            <a:noAutofit/>
          </a:bodyPr>
          <a:lstStyle/>
          <a:p>
            <a:r>
              <a:rPr lang="en-US" altLang="ko-KR" dirty="0"/>
              <a:t>24</a:t>
            </a:r>
            <a:r>
              <a:rPr lang="ko-KR" altLang="en-US" dirty="0"/>
              <a:t>시간 이용 가능 </a:t>
            </a:r>
            <a:r>
              <a:rPr lang="ko-KR" altLang="en-US" dirty="0" smtClean="0"/>
              <a:t>해외 </a:t>
            </a:r>
            <a:r>
              <a:rPr lang="en-US" altLang="ko-KR" dirty="0" smtClean="0"/>
              <a:t>DB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8CA7074B-673F-4827-B473-5B322D35FA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9800" y="6287408"/>
            <a:ext cx="992188" cy="365125"/>
          </a:xfrm>
        </p:spPr>
        <p:txBody>
          <a:bodyPr/>
          <a:lstStyle/>
          <a:p>
            <a:fld id="{6E85B637-FB07-4D91-A23C-80BDFC83D6E3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xmlns="" id="{D77E85D8-5346-4B2A-8A09-3686F9FAA4ED}"/>
              </a:ext>
            </a:extLst>
          </p:cNvPr>
          <p:cNvSpPr txBox="1">
            <a:spLocks/>
          </p:cNvSpPr>
          <p:nvPr/>
        </p:nvSpPr>
        <p:spPr>
          <a:xfrm>
            <a:off x="2971801" y="4679168"/>
            <a:ext cx="6943724" cy="908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ko-KR" dirty="0"/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3739" y="243796"/>
            <a:ext cx="1117600" cy="839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09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474309"/>
              </p:ext>
            </p:extLst>
          </p:nvPr>
        </p:nvGraphicFramePr>
        <p:xfrm>
          <a:off x="591676" y="1376979"/>
          <a:ext cx="10951283" cy="3803370"/>
        </p:xfrm>
        <a:graphic>
          <a:graphicData uri="http://schemas.openxmlformats.org/drawingml/2006/table">
            <a:tbl>
              <a:tblPr firstRow="1" first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{5A111915-BE36-4E01-A7E5-04B1672EAD32}</a:tableStyleId>
              </a:tblPr>
              <a:tblGrid>
                <a:gridCol w="1602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185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29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구분</a:t>
                      </a:r>
                      <a:endParaRPr lang="ko-KR" altLang="en-US" sz="1500" b="1" kern="0" spc="0" dirty="0">
                        <a:solidFill>
                          <a:schemeClr val="tx1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DB</a:t>
                      </a:r>
                      <a:r>
                        <a:rPr lang="ko-KR" altLang="en-US" sz="15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명</a:t>
                      </a:r>
                      <a:endParaRPr lang="ko-KR" altLang="en-US" sz="1500" b="1" kern="0" spc="0" dirty="0">
                        <a:solidFill>
                          <a:schemeClr val="tx1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DB </a:t>
                      </a:r>
                      <a:r>
                        <a:rPr lang="ko-KR" altLang="en-US" sz="15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개요</a:t>
                      </a:r>
                      <a:endParaRPr lang="ko-KR" altLang="en-US" sz="1500" b="1" kern="0" spc="0" dirty="0">
                        <a:solidFill>
                          <a:schemeClr val="tx1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0838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Open Access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DB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9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err="1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arXiv</a:t>
                      </a:r>
                      <a:endParaRPr lang="en-US" sz="1600" b="1" kern="0" spc="0" dirty="0"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(Cornell University</a:t>
                      </a:r>
                      <a:r>
                        <a:rPr lang="en-US" sz="1600" b="1" kern="0" spc="0" baseline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en-US" sz="16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Library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 e-Print archive)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수학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물리학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전산학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</a:t>
                      </a:r>
                      <a:endParaRPr lang="ko-KR" altLang="en-US" sz="1600" kern="0" spc="0" dirty="0">
                        <a:solidFill>
                          <a:srgbClr val="12A0B4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preprint</a:t>
                      </a:r>
                      <a:r>
                        <a:rPr lang="ko-KR" altLang="en-US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에 대한 서지정보 및 </a:t>
                      </a:r>
                      <a:r>
                        <a:rPr lang="en-US" altLang="ko-KR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OA </a:t>
                      </a:r>
                      <a:r>
                        <a:rPr lang="ko-KR" altLang="en-US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원문 제공</a:t>
                      </a:r>
                      <a:r>
                        <a:rPr lang="en-US" altLang="ko-KR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</a:t>
                      </a:r>
                      <a:r>
                        <a:rPr lang="ko-KR" altLang="en-US" sz="1600" kern="0" spc="0" dirty="0" err="1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코넬대학교</a:t>
                      </a:r>
                      <a:r>
                        <a:rPr lang="en-US" altLang="ko-KR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96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DOAJ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(Directory of Open Access Journals)</a:t>
                      </a: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전분야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en-US" altLang="ko-KR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OA </a:t>
                      </a:r>
                      <a:r>
                        <a:rPr lang="ko-KR" altLang="en-US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저널의 기사 및 </a:t>
                      </a:r>
                      <a:r>
                        <a:rPr lang="en-US" altLang="ko-KR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OA</a:t>
                      </a:r>
                      <a:r>
                        <a:rPr lang="ko-KR" altLang="en-US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원문 제공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34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err="1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Oalster</a:t>
                      </a:r>
                      <a:r>
                        <a:rPr lang="en-US" sz="1600" b="1" kern="0" spc="0" baseline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en-US" sz="16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(OCLC </a:t>
                      </a:r>
                      <a:r>
                        <a:rPr lang="en-US" sz="1600" b="1" kern="0" spc="0" dirty="0" err="1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OAlster</a:t>
                      </a:r>
                      <a:r>
                        <a:rPr lang="en-US" sz="16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)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전분야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ko-KR" altLang="en-US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전세계 기관의 메타데이터 및 </a:t>
                      </a:r>
                      <a:r>
                        <a:rPr lang="en-US" altLang="ko-KR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OA</a:t>
                      </a:r>
                      <a:r>
                        <a:rPr lang="ko-KR" altLang="en-US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원문 제공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34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err="1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Persée</a:t>
                      </a:r>
                      <a:r>
                        <a:rPr lang="en-US" sz="1600" b="1" kern="0" spc="0" baseline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en-US" sz="16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</a:t>
                      </a:r>
                      <a:r>
                        <a:rPr lang="en-US" sz="1600" b="1" kern="0" spc="0" dirty="0" err="1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Persée</a:t>
                      </a:r>
                      <a:r>
                        <a:rPr lang="en-US" sz="16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en-US" sz="1600" b="1" kern="0" spc="0" dirty="0" err="1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Portail</a:t>
                      </a:r>
                      <a:r>
                        <a:rPr lang="en-US" sz="1600" b="1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)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인문학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ko-KR" altLang="en-US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프랑스 인문학 분야 </a:t>
                      </a:r>
                      <a:r>
                        <a:rPr lang="en-US" altLang="ko-KR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OA</a:t>
                      </a:r>
                      <a:r>
                        <a:rPr lang="ko-KR" altLang="en-US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정보 및 </a:t>
                      </a:r>
                      <a:r>
                        <a:rPr lang="en-US" altLang="ko-KR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OA</a:t>
                      </a:r>
                      <a:r>
                        <a:rPr lang="ko-KR" altLang="en-US" sz="1600" kern="0" spc="0" dirty="0"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원문 제공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45200" marR="45200" marT="12497" marB="12497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94100" y="1692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10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16E885D-8658-473A-84F8-36BD61A4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428" y="407619"/>
            <a:ext cx="7219315" cy="616017"/>
          </a:xfrm>
        </p:spPr>
        <p:txBody>
          <a:bodyPr>
            <a:noAutofit/>
          </a:bodyPr>
          <a:lstStyle/>
          <a:p>
            <a:r>
              <a:rPr lang="ko-KR" altLang="en-US" sz="4000" dirty="0"/>
              <a:t>시간대별</a:t>
            </a:r>
            <a:r>
              <a:rPr lang="en-US" altLang="ko-KR" sz="4000" dirty="0"/>
              <a:t>(16~09) </a:t>
            </a:r>
            <a:r>
              <a:rPr lang="ko-KR" altLang="en-US" sz="4000" dirty="0"/>
              <a:t>이용 가능 </a:t>
            </a:r>
            <a:r>
              <a:rPr lang="ko-KR" altLang="en-US" sz="4000" dirty="0" smtClean="0"/>
              <a:t>해외 </a:t>
            </a:r>
            <a:r>
              <a:rPr lang="en-US" altLang="ko-KR" sz="4000" dirty="0" smtClean="0"/>
              <a:t>DB</a:t>
            </a:r>
            <a:endParaRPr lang="ko-KR" altLang="en-US" sz="40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8CA7074B-673F-4827-B473-5B322D35FA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9800" y="6287408"/>
            <a:ext cx="992188" cy="365125"/>
          </a:xfrm>
        </p:spPr>
        <p:txBody>
          <a:bodyPr/>
          <a:lstStyle/>
          <a:p>
            <a:fld id="{6E85B637-FB07-4D91-A23C-80BDFC83D6E3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xmlns="" id="{D77E85D8-5346-4B2A-8A09-3686F9FAA4ED}"/>
              </a:ext>
            </a:extLst>
          </p:cNvPr>
          <p:cNvSpPr txBox="1">
            <a:spLocks/>
          </p:cNvSpPr>
          <p:nvPr/>
        </p:nvSpPr>
        <p:spPr>
          <a:xfrm>
            <a:off x="2971801" y="4679168"/>
            <a:ext cx="6943724" cy="908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ko-KR" dirty="0"/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3739" y="243796"/>
            <a:ext cx="1117600" cy="839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10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94100" y="1692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52888" y="1854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37217"/>
              </p:ext>
            </p:extLst>
          </p:nvPr>
        </p:nvGraphicFramePr>
        <p:xfrm>
          <a:off x="1049974" y="1420009"/>
          <a:ext cx="10049826" cy="487534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10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9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72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DB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명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DB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개요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21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ACM Digital Library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컴퓨터공학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학술저널 초록 및 원문 제공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21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ASC (Academic Search Complete)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전분야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저널 색인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초록 및 원문 제공 </a:t>
                      </a:r>
                      <a:r>
                        <a:rPr lang="en-US" altLang="ko-KR" sz="1600" kern="0" spc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※ 17</a:t>
                      </a:r>
                      <a:r>
                        <a:rPr lang="ko-KR" altLang="en-US" sz="1600" kern="0" spc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시</a:t>
                      </a:r>
                      <a:r>
                        <a:rPr lang="en-US" altLang="ko-KR" sz="1600" kern="0" spc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~</a:t>
                      </a:r>
                      <a:r>
                        <a:rPr lang="ko-KR" altLang="en-US" sz="1600" kern="0" spc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익일 </a:t>
                      </a:r>
                      <a:r>
                        <a:rPr lang="en-US" altLang="ko-KR" sz="1600" kern="0" spc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09</a:t>
                      </a:r>
                      <a:r>
                        <a:rPr lang="ko-KR" altLang="en-US" sz="1600" kern="0" spc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시</a:t>
                      </a:r>
                      <a:r>
                        <a:rPr lang="en-US" altLang="ko-KR" sz="1600" kern="0" spc="0" baseline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ko-KR" altLang="en-US" sz="1600" kern="0" spc="0" baseline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이용가능</a:t>
                      </a:r>
                      <a:endParaRPr lang="ko-KR" altLang="en-US" sz="1600" kern="0" spc="0" dirty="0">
                        <a:solidFill>
                          <a:srgbClr val="8F9CD6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21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BSC (Business Source Complete)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경영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경제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색인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초록 및 원문 제공 </a:t>
                      </a:r>
                      <a:r>
                        <a:rPr lang="en-US" altLang="ko-KR" sz="1600" kern="0" spc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※ 17</a:t>
                      </a:r>
                      <a:r>
                        <a:rPr lang="ko-KR" altLang="en-US" sz="1600" kern="0" spc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시</a:t>
                      </a:r>
                      <a:r>
                        <a:rPr lang="en-US" altLang="ko-KR" sz="1600" kern="0" spc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~</a:t>
                      </a:r>
                      <a:r>
                        <a:rPr lang="ko-KR" altLang="en-US" sz="1600" kern="0" spc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익일 </a:t>
                      </a:r>
                      <a:r>
                        <a:rPr lang="en-US" altLang="ko-KR" sz="1600" kern="0" spc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09</a:t>
                      </a:r>
                      <a:r>
                        <a:rPr lang="ko-KR" altLang="en-US" sz="1600" kern="0" spc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시</a:t>
                      </a:r>
                      <a:r>
                        <a:rPr lang="en-US" altLang="ko-KR" sz="1600" kern="0" spc="0" baseline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ko-KR" altLang="en-US" sz="1600" kern="0" spc="0" baseline="0" dirty="0">
                          <a:solidFill>
                            <a:srgbClr val="8F9CD6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이용가능</a:t>
                      </a:r>
                      <a:endParaRPr lang="ko-KR" altLang="en-US" sz="1600" kern="0" spc="0" dirty="0">
                        <a:solidFill>
                          <a:srgbClr val="8F9CD6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221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CINAHL with FullText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간호학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색인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초록 및 원문 제공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21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EBSCO eBOOK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전분야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해외학술 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eBook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원문 제공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5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EBSCO eBook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University Press Collection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전분야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eBook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색인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초록 및 원문 제공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221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KSDC DB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전분야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국내 조사자료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국내외 통계자료 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DB,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온라인 조사 분석 시스템 제공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4530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i="0" kern="120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+mn-cs"/>
                        </a:rPr>
                        <a:t>Lexis Advance, As One, Lexis China, Lexis </a:t>
                      </a:r>
                      <a:r>
                        <a:rPr lang="en-US" altLang="ko-KR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  <a:cs typeface="+mn-cs"/>
                        </a:rPr>
                        <a:t>360</a:t>
                      </a:r>
                      <a:endParaRPr lang="en-US" sz="1600" b="1" kern="0" spc="0" dirty="0">
                        <a:solidFill>
                          <a:schemeClr val="tx1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영미문학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미국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일본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중국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프랑스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06700" y="2149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6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080427"/>
              </p:ext>
            </p:extLst>
          </p:nvPr>
        </p:nvGraphicFramePr>
        <p:xfrm>
          <a:off x="1057986" y="1420009"/>
          <a:ext cx="10049826" cy="378866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10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9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DB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명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DB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개요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66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MLA International Bibliography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인문학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저널 및 단행본 출판사 서지 정보 제공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04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PML (</a:t>
                      </a:r>
                      <a:r>
                        <a:rPr lang="en-US" sz="1600" b="1" kern="0" spc="0" dirty="0" err="1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Proquest</a:t>
                      </a:r>
                      <a:r>
                        <a:rPr lang="en-US" sz="1600" b="1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Medical Library)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의학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MEDLINE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등재 우수저널 색인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초록 및 원문 제공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004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PQDT 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</a:t>
                      </a:r>
                      <a:r>
                        <a:rPr lang="en-US" sz="1600" b="1" kern="0" spc="0" dirty="0" err="1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Proquest</a:t>
                      </a:r>
                      <a:r>
                        <a:rPr lang="en-US" sz="1600" b="1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Dissertations &amp; Thesis)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 err="1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해외석박사학위논문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북미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유럽지역 주요 대학의 석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박사학위논문 서지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초록정보 제공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004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ProQuest Central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전분야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저널의 색인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초록 및 원문 제공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004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Scholar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 err="1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전주제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국내 원문정보 제공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004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err="1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SocINDEX</a:t>
                      </a:r>
                      <a:r>
                        <a:rPr lang="en-US" sz="1600" b="1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with </a:t>
                      </a:r>
                      <a:r>
                        <a:rPr lang="en-US" sz="1600" b="1" kern="0" spc="0" dirty="0" err="1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FullText</a:t>
                      </a:r>
                      <a:endParaRPr lang="en-US" sz="1600" b="1" kern="0" spc="0" dirty="0">
                        <a:solidFill>
                          <a:schemeClr val="tx1"/>
                        </a:solidFill>
                        <a:effectLst/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사회학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사회복지</a:t>
                      </a:r>
                      <a:r>
                        <a:rPr lang="en-US" altLang="ko-KR" sz="1600" kern="0" spc="0" dirty="0">
                          <a:solidFill>
                            <a:srgbClr val="12A0B4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]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저널과 단행본</a:t>
                      </a:r>
                      <a:r>
                        <a:rPr lang="en-US" altLang="ko-KR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chemeClr val="tx1"/>
                          </a:solidFill>
                          <a:effectLst/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회의록 원문 제공</a:t>
                      </a:r>
                    </a:p>
                  </a:txBody>
                  <a:tcPr marL="64231" marR="64231" marT="17758" marB="17758" anchor="ctr">
                    <a:lnL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F2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16E885D-8658-473A-84F8-36BD61A4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428" y="407619"/>
            <a:ext cx="7219315" cy="616017"/>
          </a:xfrm>
        </p:spPr>
        <p:txBody>
          <a:bodyPr>
            <a:noAutofit/>
          </a:bodyPr>
          <a:lstStyle/>
          <a:p>
            <a:r>
              <a:rPr lang="ko-KR" altLang="en-US" sz="4000" dirty="0"/>
              <a:t>시간대별</a:t>
            </a:r>
            <a:r>
              <a:rPr lang="en-US" altLang="ko-KR" sz="4000" dirty="0"/>
              <a:t>(</a:t>
            </a:r>
            <a:r>
              <a:rPr lang="en-US" altLang="ko-KR" sz="4000" dirty="0" smtClean="0"/>
              <a:t>16~09) </a:t>
            </a:r>
            <a:r>
              <a:rPr lang="ko-KR" altLang="en-US" sz="4000" dirty="0"/>
              <a:t>이용 가능 </a:t>
            </a:r>
            <a:r>
              <a:rPr lang="ko-KR" altLang="en-US" sz="4000" dirty="0" smtClean="0"/>
              <a:t>해외 </a:t>
            </a:r>
            <a:r>
              <a:rPr lang="en-US" altLang="ko-KR" sz="4000" dirty="0" smtClean="0"/>
              <a:t>DB</a:t>
            </a:r>
            <a:endParaRPr lang="ko-KR" altLang="en-US" sz="40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8CA7074B-673F-4827-B473-5B322D35FA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9800" y="6287408"/>
            <a:ext cx="992188" cy="365125"/>
          </a:xfrm>
        </p:spPr>
        <p:txBody>
          <a:bodyPr/>
          <a:lstStyle/>
          <a:p>
            <a:fld id="{6E85B637-FB07-4D91-A23C-80BDFC83D6E3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xmlns="" id="{D77E85D8-5346-4B2A-8A09-3686F9FAA4ED}"/>
              </a:ext>
            </a:extLst>
          </p:cNvPr>
          <p:cNvSpPr txBox="1">
            <a:spLocks/>
          </p:cNvSpPr>
          <p:nvPr/>
        </p:nvSpPr>
        <p:spPr>
          <a:xfrm>
            <a:off x="2971801" y="4679168"/>
            <a:ext cx="6943724" cy="908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ko-KR" dirty="0"/>
          </a:p>
        </p:txBody>
      </p:sp>
      <p:sp>
        <p:nvSpPr>
          <p:cNvPr id="9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3739" y="243796"/>
            <a:ext cx="1117600" cy="839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11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94100" y="1692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52888" y="1854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06700" y="2149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xmlns="" id="{4B00C070-7D79-4702-A429-6EA897E9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27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en-US" altLang="ko-K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</a:t>
            </a:r>
            <a:r>
              <a:rPr lang="en-US" altLang="ko-KR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ko-KR" altLang="en-US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141515C3-5923-4270-B0C2-1D35B34D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390" y="4551364"/>
            <a:ext cx="8185150" cy="336550"/>
          </a:xfrm>
        </p:spPr>
        <p:txBody>
          <a:bodyPr/>
          <a:lstStyle/>
          <a:p>
            <a:r>
              <a:rPr lang="en-US" altLang="ko-KR" dirty="0">
                <a:solidFill>
                  <a:srgbClr val="FFFFFF"/>
                </a:solidFill>
              </a:rPr>
              <a:t> </a:t>
            </a:r>
            <a:r>
              <a:rPr lang="ko-KR" altLang="en-US" dirty="0">
                <a:solidFill>
                  <a:srgbClr val="FFFFFF"/>
                </a:solidFill>
              </a:rPr>
              <a:t>외국학술정보의 </a:t>
            </a:r>
            <a:r>
              <a:rPr lang="ko-KR" alt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전략적</a:t>
            </a:r>
            <a:r>
              <a:rPr lang="ko-KR" altLang="en-US" dirty="0">
                <a:solidFill>
                  <a:srgbClr val="FFFFFF"/>
                </a:solidFill>
              </a:rPr>
              <a:t> 공동활용</a:t>
            </a:r>
          </a:p>
        </p:txBody>
      </p:sp>
    </p:spTree>
    <p:extLst>
      <p:ext uri="{BB962C8B-B14F-4D97-AF65-F5344CB8AC3E}">
        <p14:creationId xmlns:p14="http://schemas.microsoft.com/office/powerpoint/2010/main" val="31297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FRIC </a:t>
            </a:r>
            <a:r>
              <a:rPr lang="en-US" altLang="ko-KR" sz="2800" dirty="0" smtClean="0"/>
              <a:t>(Foreign Research Information Center)</a:t>
            </a:r>
            <a:endParaRPr lang="ko-KR" alt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48666"/>
          <a:stretch/>
        </p:blipFill>
        <p:spPr bwMode="auto">
          <a:xfrm rot="21289547">
            <a:off x="634594" y="3184829"/>
            <a:ext cx="3345023" cy="119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15209" y="1371438"/>
            <a:ext cx="9336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ctr">
              <a:lnSpc>
                <a:spcPct val="150000"/>
              </a:lnSpc>
            </a:pPr>
            <a:r>
              <a:rPr lang="ko-KR" altLang="en-US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교육부와 한국교육학술정보원에서는 국가적 차원의 해외 학술정보 </a:t>
            </a:r>
            <a:endParaRPr lang="en-US" altLang="ko-KR" sz="2400" dirty="0">
              <a:solidFill>
                <a:schemeClr val="bg1">
                  <a:lumMod val="10000"/>
                </a:schemeClr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marL="174625" indent="-174625" algn="ctr">
              <a:lnSpc>
                <a:spcPct val="150000"/>
              </a:lnSpc>
            </a:pPr>
            <a:r>
              <a:rPr lang="ko-KR" altLang="en-US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공동활용 및 예산절감을 위해 총 </a:t>
            </a: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10</a:t>
            </a:r>
            <a:r>
              <a:rPr lang="ko-KR" altLang="en-US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개의 외국학술지지원센터를 </a:t>
            </a:r>
            <a:endParaRPr lang="en-US" altLang="ko-KR" sz="2400" dirty="0">
              <a:solidFill>
                <a:schemeClr val="bg1">
                  <a:lumMod val="10000"/>
                </a:schemeClr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marL="174625" indent="-174625" algn="ctr">
              <a:lnSpc>
                <a:spcPct val="150000"/>
              </a:lnSpc>
            </a:pPr>
            <a:r>
              <a:rPr lang="ko-KR" altLang="en-US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지정하여 운영하고 있습니다</a:t>
            </a: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</a:p>
          <a:p>
            <a:pPr marL="174625" indent="-174625" algn="ctr">
              <a:lnSpc>
                <a:spcPct val="150000"/>
              </a:lnSpc>
            </a:pPr>
            <a:endParaRPr lang="en-US" altLang="ko-KR" sz="2400" dirty="0">
              <a:solidFill>
                <a:schemeClr val="bg1">
                  <a:lumMod val="10000"/>
                </a:schemeClr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64197" b="36713"/>
          <a:stretch/>
        </p:blipFill>
        <p:spPr bwMode="auto">
          <a:xfrm rot="908094">
            <a:off x="8460458" y="3930109"/>
            <a:ext cx="2332993" cy="7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01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5478835" y="3255158"/>
            <a:ext cx="1268985" cy="105251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B07BD7"/>
              </a:gs>
              <a:gs pos="83000">
                <a:srgbClr val="9C5BCD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84256" y="4570189"/>
            <a:ext cx="9492344" cy="113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ctr">
              <a:lnSpc>
                <a:spcPct val="150000"/>
              </a:lnSpc>
            </a:pP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RISS </a:t>
            </a:r>
            <a:r>
              <a:rPr lang="ko-KR" altLang="en-US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회원이라면 누구나 </a:t>
            </a: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10</a:t>
            </a:r>
            <a:r>
              <a:rPr lang="ko-KR" altLang="en-US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개 외국학술지지원센터의 </a:t>
            </a:r>
            <a:endParaRPr lang="en-US" altLang="ko-KR" sz="2400" dirty="0">
              <a:solidFill>
                <a:schemeClr val="bg1">
                  <a:lumMod val="10000"/>
                </a:schemeClr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marL="174625" indent="-174625" algn="ctr">
              <a:lnSpc>
                <a:spcPct val="150000"/>
              </a:lnSpc>
            </a:pPr>
            <a:r>
              <a:rPr lang="ko-KR" altLang="en-US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소장학술지 </a:t>
            </a: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3</a:t>
            </a:r>
            <a:r>
              <a:rPr lang="ko-KR" altLang="en-US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만 </a:t>
            </a: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4</a:t>
            </a:r>
            <a:r>
              <a:rPr lang="ko-KR" altLang="en-US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천 여종</a:t>
            </a:r>
            <a:r>
              <a:rPr lang="en-US" altLang="ko-KR" sz="1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(19.11 </a:t>
            </a:r>
            <a:r>
              <a:rPr lang="ko-KR" altLang="en-US" sz="1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기준</a:t>
            </a:r>
            <a:r>
              <a:rPr lang="en-US" altLang="ko-KR" sz="1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ko-KR" altLang="en-US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을 전액 무료로 복사 신청할 수 있습니다</a:t>
            </a:r>
            <a:r>
              <a:rPr lang="en-US" altLang="ko-KR" sz="2400" dirty="0">
                <a:solidFill>
                  <a:schemeClr val="bg1">
                    <a:lumMod val="1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8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외국학술지지원센터 목</a:t>
            </a:r>
            <a:r>
              <a:rPr lang="ko-KR" altLang="en-US" dirty="0"/>
              <a:t>록</a:t>
            </a:r>
          </a:p>
        </p:txBody>
      </p:sp>
      <p:graphicFrame>
        <p:nvGraphicFramePr>
          <p:cNvPr id="6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493981"/>
              </p:ext>
            </p:extLst>
          </p:nvPr>
        </p:nvGraphicFramePr>
        <p:xfrm>
          <a:off x="1396128" y="1355463"/>
          <a:ext cx="9360771" cy="515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163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0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65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29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외국학술지</a:t>
                      </a:r>
                      <a:r>
                        <a:rPr lang="ko-KR" altLang="en-US" b="0" baseline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ko-KR" altLang="en-US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지원센터 </a:t>
                      </a:r>
                      <a:r>
                        <a:rPr lang="en-US" altLang="ko-KR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</a:t>
                      </a:r>
                      <a:r>
                        <a:rPr lang="ko-KR" altLang="en-US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주제분야</a:t>
                      </a:r>
                      <a:r>
                        <a:rPr lang="en-US" altLang="ko-KR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)</a:t>
                      </a:r>
                      <a:endParaRPr lang="ko-KR" altLang="en-US" b="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>
                    <a:solidFill>
                      <a:srgbClr val="A85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강원대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생명공학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약학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</a:t>
                      </a:r>
                      <a:r>
                        <a:rPr lang="en-US" altLang="ko-KR" sz="1600" b="0" baseline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ko-KR" altLang="en-US" sz="1600" b="0" baseline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생물학 등</a:t>
                      </a:r>
                      <a:endParaRPr lang="ko-KR" altLang="en-US" sz="1600" b="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경북대</a:t>
                      </a: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전기</a:t>
                      </a:r>
                      <a:r>
                        <a:rPr lang="en-US" altLang="ko-KR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전자</a:t>
                      </a:r>
                      <a:r>
                        <a:rPr lang="en-US" altLang="ko-KR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컴퓨터</a:t>
                      </a:r>
                      <a:r>
                        <a:rPr lang="en-US" altLang="ko-KR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정보공학</a:t>
                      </a: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전기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전자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정보통신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컴퓨터 등</a:t>
                      </a:r>
                      <a:endParaRPr lang="en-US" altLang="ko-KR" sz="1600" b="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경상대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환경</a:t>
                      </a:r>
                      <a:r>
                        <a:rPr lang="en-US" altLang="ko-KR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에너지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환경공학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에너지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원자력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자원공학</a:t>
                      </a:r>
                      <a:endParaRPr lang="en-US" altLang="ko-KR" sz="1600" b="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고려대</a:t>
                      </a: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인문학</a:t>
                      </a: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문학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어학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역사학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철학 등</a:t>
                      </a:r>
                      <a:endParaRPr lang="en-US" altLang="ko-KR" sz="1600" b="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부산대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기술과학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건축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토목공학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기계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재료공학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조선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항공 우주공학 등</a:t>
                      </a:r>
                      <a:endParaRPr lang="en-US" altLang="ko-KR" sz="1600" b="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서울대</a:t>
                      </a: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자연과학</a:t>
                      </a: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수학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물리학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화학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지구과학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천문학 등</a:t>
                      </a:r>
                      <a:endParaRPr lang="en-US" altLang="ko-KR" sz="1600" b="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연세대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임상의학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의학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 err="1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치의학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간호학 등</a:t>
                      </a:r>
                      <a:endParaRPr lang="en-US" altLang="ko-KR" sz="1600" b="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이화여대</a:t>
                      </a: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교육</a:t>
                      </a:r>
                      <a:r>
                        <a:rPr lang="en-US" altLang="ko-KR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사회학</a:t>
                      </a:r>
                      <a:r>
                        <a:rPr lang="en-US" altLang="ko-KR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/ </a:t>
                      </a:r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예</a:t>
                      </a:r>
                      <a:r>
                        <a:rPr lang="en-US" altLang="ko-KR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체능</a:t>
                      </a: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교육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사회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신문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600" b="0" dirty="0" err="1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방송학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예체능</a:t>
                      </a:r>
                      <a:endParaRPr lang="en-US" altLang="ko-KR" sz="1600" b="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전북대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농축산학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농축산학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수산학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해양학 등</a:t>
                      </a:r>
                      <a:endParaRPr lang="en-US" altLang="ko-KR" sz="1600" b="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충남대</a:t>
                      </a: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행정</a:t>
                      </a:r>
                      <a:r>
                        <a:rPr lang="en-US" altLang="ko-KR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경영학</a:t>
                      </a:r>
                      <a:r>
                        <a:rPr lang="en-US" altLang="ko-KR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8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법학</a:t>
                      </a: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정치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외교학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법률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행정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경제</a:t>
                      </a:r>
                      <a:r>
                        <a:rPr lang="en-US" altLang="ko-KR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·</a:t>
                      </a:r>
                      <a:r>
                        <a:rPr lang="ko-KR" altLang="en-US" sz="1600" b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경영학</a:t>
                      </a:r>
                      <a:endParaRPr lang="en-US" altLang="ko-KR" sz="1600" b="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>
                    <a:solidFill>
                      <a:srgbClr val="E3D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02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32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소속기관 이용자 등록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1228299" y="2560014"/>
            <a:ext cx="1413308" cy="158372"/>
            <a:chOff x="3038475" y="2352674"/>
            <a:chExt cx="1743077" cy="2000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직사각형 4"/>
            <p:cNvSpPr/>
            <p:nvPr/>
          </p:nvSpPr>
          <p:spPr>
            <a:xfrm>
              <a:off x="3038475" y="2352675"/>
              <a:ext cx="561975" cy="200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962401" y="2352674"/>
              <a:ext cx="228600" cy="2000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552952" y="2352674"/>
              <a:ext cx="228600" cy="2000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03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sp>
        <p:nvSpPr>
          <p:cNvPr id="14" name="내용 개체 틀 1"/>
          <p:cNvSpPr>
            <a:spLocks noGrp="1"/>
          </p:cNvSpPr>
          <p:nvPr>
            <p:ph idx="1"/>
          </p:nvPr>
        </p:nvSpPr>
        <p:spPr>
          <a:xfrm>
            <a:off x="7834528" y="2082975"/>
            <a:ext cx="3751458" cy="218781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MY RISS</a:t>
            </a:r>
            <a:r>
              <a:rPr lang="ko-KR" altLang="en-US" sz="2400" dirty="0"/>
              <a:t> </a:t>
            </a:r>
            <a:r>
              <a:rPr lang="en-US" altLang="ko-KR" sz="2400" dirty="0"/>
              <a:t>&gt; </a:t>
            </a:r>
            <a:r>
              <a:rPr lang="ko-KR" altLang="en-US" sz="2400" dirty="0"/>
              <a:t>내 정보수정에서 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DAF2E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신분</a:t>
            </a:r>
            <a:r>
              <a:rPr lang="ko-KR" altLang="en-US" sz="2400" dirty="0"/>
              <a:t>을 선택해주세요</a:t>
            </a:r>
            <a:r>
              <a:rPr lang="en-US" altLang="ko-KR" sz="2400" dirty="0"/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1BF66F1E-B7A1-437A-8A0C-0975A6FCF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85" y="1222255"/>
            <a:ext cx="5669558" cy="5149362"/>
          </a:xfrm>
          <a:prstGeom prst="rect">
            <a:avLst/>
          </a:prstGeom>
        </p:spPr>
      </p:pic>
      <p:sp>
        <p:nvSpPr>
          <p:cNvPr id="12" name="모서리가 둥근 직사각형 7">
            <a:extLst>
              <a:ext uri="{FF2B5EF4-FFF2-40B4-BE49-F238E27FC236}">
                <a16:creationId xmlns:a16="http://schemas.microsoft.com/office/drawing/2014/main" xmlns="" id="{93DEA150-2824-43C1-96F0-9784B19A19AB}"/>
              </a:ext>
            </a:extLst>
          </p:cNvPr>
          <p:cNvSpPr/>
          <p:nvPr/>
        </p:nvSpPr>
        <p:spPr>
          <a:xfrm>
            <a:off x="2790740" y="5155660"/>
            <a:ext cx="1745395" cy="1355320"/>
          </a:xfrm>
          <a:prstGeom prst="roundRect">
            <a:avLst>
              <a:gd name="adj" fmla="val 2508"/>
            </a:avLst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2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/>
              <a:t>FRIC </a:t>
            </a:r>
            <a:r>
              <a:rPr lang="ko-KR" altLang="en-US" dirty="0"/>
              <a:t>자료 신청하기</a:t>
            </a:r>
          </a:p>
        </p:txBody>
      </p: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03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611511" y="2968754"/>
            <a:ext cx="4287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해외</a:t>
            </a:r>
            <a:r>
              <a:rPr lang="en-US" altLang="ko-KR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DB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에서 자료 검색 후</a:t>
            </a: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r>
              <a:rPr lang="en-US" altLang="ko-KR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FRIC </a:t>
            </a:r>
            <a:r>
              <a:rPr lang="ko-KR" altLang="en-US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자료신청</a:t>
            </a:r>
            <a:r>
              <a:rPr lang="en-US" altLang="ko-KR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</a:t>
            </a:r>
            <a:r>
              <a:rPr lang="ko-KR" altLang="en-US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무료</a:t>
            </a:r>
            <a:r>
              <a:rPr lang="en-US" altLang="ko-KR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 있을 경우</a:t>
            </a: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602795" y="4480102"/>
            <a:ext cx="4287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FRIC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을 통해 무료 복사신청 가능</a:t>
            </a:r>
            <a:endParaRPr lang="en-US" altLang="ko-KR" sz="240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→ </a:t>
            </a:r>
            <a:r>
              <a:rPr lang="ko-KR" altLang="en-US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소장 도서관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의 </a:t>
            </a:r>
            <a:r>
              <a:rPr lang="en-US" altLang="ko-KR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[</a:t>
            </a:r>
            <a:r>
              <a:rPr lang="ko-KR" altLang="en-US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무료</a:t>
            </a:r>
            <a:r>
              <a:rPr lang="en-US" altLang="ko-KR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]</a:t>
            </a: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선택</a:t>
            </a:r>
            <a:r>
              <a:rPr lang="en-US" altLang="ko-KR" sz="24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!</a:t>
            </a:r>
          </a:p>
        </p:txBody>
      </p:sp>
      <p:sp>
        <p:nvSpPr>
          <p:cNvPr id="25" name="아래쪽 화살표 24"/>
          <p:cNvSpPr/>
          <p:nvPr/>
        </p:nvSpPr>
        <p:spPr>
          <a:xfrm>
            <a:off x="9442529" y="3932426"/>
            <a:ext cx="351835" cy="450169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B07BD7"/>
              </a:gs>
              <a:gs pos="83000">
                <a:srgbClr val="9C5BCD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479539" y="1643145"/>
            <a:ext cx="4645824" cy="1018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lvl="0" indent="-176213">
              <a:lnSpc>
                <a:spcPct val="120000"/>
              </a:lnSpc>
              <a:spcBef>
                <a:spcPts val="600"/>
              </a:spcBef>
              <a:defRPr/>
            </a:pPr>
            <a:r>
              <a:rPr lang="ko-KR" altLang="en-US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해외 학술 </a:t>
            </a:r>
            <a:r>
              <a:rPr lang="ko-KR" altLang="en-US" sz="24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논문 검색 후</a:t>
            </a:r>
            <a:endParaRPr lang="en-US" altLang="ko-KR" sz="2400" b="1" dirty="0">
              <a:ln w="6600">
                <a:solidFill>
                  <a:srgbClr val="505050"/>
                </a:solidFill>
                <a:prstDash val="solid"/>
              </a:ln>
              <a:solidFill>
                <a:srgbClr val="D6BCEA"/>
              </a:solidFill>
              <a:effectLst>
                <a:outerShdw dist="38100" dir="2700000" algn="tl" rotWithShape="0">
                  <a:srgbClr val="505050"/>
                </a:outerShdw>
              </a:effectLst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  <a:p>
            <a:pPr marL="176213" lvl="0" indent="-176213">
              <a:lnSpc>
                <a:spcPct val="120000"/>
              </a:lnSpc>
              <a:spcBef>
                <a:spcPts val="600"/>
              </a:spcBef>
              <a:defRPr/>
            </a:pPr>
            <a:r>
              <a:rPr lang="ko-KR" altLang="en-US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 복사</a:t>
            </a:r>
            <a:r>
              <a:rPr lang="en-US" altLang="ko-KR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/</a:t>
            </a:r>
            <a:r>
              <a:rPr lang="ko-KR" altLang="en-US" sz="2400" b="1" dirty="0">
                <a:ln w="6600">
                  <a:solidFill>
                    <a:srgbClr val="505050"/>
                  </a:solidFill>
                  <a:prstDash val="solid"/>
                </a:ln>
                <a:solidFill>
                  <a:srgbClr val="D6BCEA"/>
                </a:solidFill>
                <a:effectLst>
                  <a:outerShdw dist="38100" dir="2700000" algn="tl" rotWithShape="0">
                    <a:srgbClr val="505050"/>
                  </a:outerShdw>
                </a:effectLst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대출 신청 </a:t>
            </a:r>
            <a:r>
              <a:rPr lang="ko-KR" altLang="en-US" sz="240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아이콘이 있을 경우</a:t>
            </a:r>
            <a:endParaRPr lang="en-US" altLang="ko-KR" sz="2400" dirty="0">
              <a:solidFill>
                <a:prstClr val="black"/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2581D196-CD02-47A1-8E55-31B443F1E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9" y="1660616"/>
            <a:ext cx="4915973" cy="1855582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24" name="모서리가 둥근 직사각형 18">
            <a:extLst>
              <a:ext uri="{FF2B5EF4-FFF2-40B4-BE49-F238E27FC236}">
                <a16:creationId xmlns:a16="http://schemas.microsoft.com/office/drawing/2014/main" xmlns="" id="{9DEDAC87-ABA3-46D3-9FB1-B86C5C58BA25}"/>
              </a:ext>
            </a:extLst>
          </p:cNvPr>
          <p:cNvSpPr/>
          <p:nvPr/>
        </p:nvSpPr>
        <p:spPr>
          <a:xfrm flipV="1">
            <a:off x="499878" y="2152514"/>
            <a:ext cx="1001461" cy="289027"/>
          </a:xfrm>
          <a:prstGeom prst="roundRect">
            <a:avLst>
              <a:gd name="adj" fmla="val 6790"/>
            </a:avLst>
          </a:prstGeom>
          <a:noFill/>
          <a:ln w="50800"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35A9D0CF-AF35-4334-A393-3D2C1546D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40" y="4021352"/>
            <a:ext cx="4944824" cy="1476375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29" name="모서리가 둥근 직사각형 18">
            <a:extLst>
              <a:ext uri="{FF2B5EF4-FFF2-40B4-BE49-F238E27FC236}">
                <a16:creationId xmlns:a16="http://schemas.microsoft.com/office/drawing/2014/main" xmlns="" id="{45344A45-D259-4E44-8DF1-B98F75E74831}"/>
              </a:ext>
            </a:extLst>
          </p:cNvPr>
          <p:cNvSpPr/>
          <p:nvPr/>
        </p:nvSpPr>
        <p:spPr>
          <a:xfrm flipV="1">
            <a:off x="749220" y="4963661"/>
            <a:ext cx="834484" cy="289027"/>
          </a:xfrm>
          <a:prstGeom prst="roundRect">
            <a:avLst>
              <a:gd name="adj" fmla="val 6790"/>
            </a:avLst>
          </a:prstGeom>
          <a:noFill/>
          <a:ln w="50800"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29BFE1FD-4A80-455E-9499-0F2904551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06" y="2250325"/>
            <a:ext cx="5366387" cy="4305716"/>
          </a:xfrm>
          <a:prstGeom prst="rect">
            <a:avLst/>
          </a:prstGeom>
          <a:ln>
            <a:solidFill>
              <a:schemeClr val="bg1">
                <a:lumMod val="90000"/>
              </a:schemeClr>
            </a:solidFill>
          </a:ln>
        </p:spPr>
      </p:pic>
      <p:sp>
        <p:nvSpPr>
          <p:cNvPr id="30" name="모서리가 둥근 직사각형 18">
            <a:extLst>
              <a:ext uri="{FF2B5EF4-FFF2-40B4-BE49-F238E27FC236}">
                <a16:creationId xmlns:a16="http://schemas.microsoft.com/office/drawing/2014/main" xmlns="" id="{CA2EA584-BF6A-4481-9D8E-1F139F76F0AE}"/>
              </a:ext>
            </a:extLst>
          </p:cNvPr>
          <p:cNvSpPr/>
          <p:nvPr/>
        </p:nvSpPr>
        <p:spPr>
          <a:xfrm flipV="1">
            <a:off x="2119816" y="6168787"/>
            <a:ext cx="1766165" cy="289027"/>
          </a:xfrm>
          <a:prstGeom prst="roundRect">
            <a:avLst>
              <a:gd name="adj" fmla="val 6790"/>
            </a:avLst>
          </a:prstGeom>
          <a:noFill/>
          <a:ln w="50800">
            <a:solidFill>
              <a:srgbClr val="79D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28909245-14E0-4F8A-B0A6-2EA4478384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399" y="2249682"/>
            <a:ext cx="308790" cy="3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851170615"/>
              </p:ext>
            </p:extLst>
          </p:nvPr>
        </p:nvGraphicFramePr>
        <p:xfrm>
          <a:off x="1070684" y="1633147"/>
          <a:ext cx="5181600" cy="41052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구분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소속기관 이용자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132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정의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KERIS </a:t>
                      </a:r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상호대차 서비스</a:t>
                      </a:r>
                      <a:r>
                        <a:rPr lang="ko-KR" altLang="en-US" sz="2000" baseline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endParaRPr lang="en-US" altLang="ko-KR" sz="2000" baseline="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2000" baseline="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가입기관에 소속된 이용자</a:t>
                      </a:r>
                      <a:endParaRPr lang="ko-KR" altLang="en-US" sz="200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비용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소속기관 이용자 요금 적용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수령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소속도서관 방문 수령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결제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후불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소속기관 이용자 정</a:t>
            </a:r>
            <a:r>
              <a:rPr lang="ko-KR" altLang="en-US" dirty="0"/>
              <a:t>의</a:t>
            </a:r>
          </a:p>
        </p:txBody>
      </p:sp>
      <p:sp>
        <p:nvSpPr>
          <p:cNvPr id="7" name="텍스트 개체 틀 3">
            <a:extLst>
              <a:ext uri="{FF2B5EF4-FFF2-40B4-BE49-F238E27FC236}">
                <a16:creationId xmlns="" xmlns:a16="http://schemas.microsoft.com/office/drawing/2014/main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04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8386" y="2826286"/>
            <a:ext cx="543770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도서관</a:t>
            </a:r>
            <a:r>
              <a:rPr lang="en-US" altLang="ko-KR" sz="3000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(</a:t>
            </a:r>
            <a:r>
              <a:rPr lang="ko-KR" altLang="en-US" sz="3000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서울</a:t>
            </a:r>
            <a:r>
              <a:rPr lang="en-US" altLang="ko-KR" sz="3000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)</a:t>
            </a:r>
            <a:r>
              <a:rPr lang="ko-KR" altLang="en-US" sz="3000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 홈페이지에서</a:t>
            </a:r>
            <a:endParaRPr lang="en-US" altLang="ko-KR" sz="3000" dirty="0" smtClean="0">
              <a:solidFill>
                <a:srgbClr val="FF0000"/>
              </a:solidFill>
              <a:latin typeface="1훈정글북 Regular" pitchFamily="18" charset="-127"/>
              <a:ea typeface="1훈정글북 Regular" pitchFamily="18" charset="-127"/>
            </a:endParaRPr>
          </a:p>
          <a:p>
            <a:r>
              <a:rPr lang="ko-KR" altLang="en-US" sz="3000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최초 로그인 시</a:t>
            </a:r>
            <a:endParaRPr lang="en-US" altLang="ko-KR" sz="3000" dirty="0" smtClean="0">
              <a:solidFill>
                <a:srgbClr val="FF0000"/>
              </a:solidFill>
              <a:latin typeface="1훈정글북 Regular" pitchFamily="18" charset="-127"/>
              <a:ea typeface="1훈정글북 Regular" pitchFamily="18" charset="-127"/>
            </a:endParaRPr>
          </a:p>
          <a:p>
            <a:r>
              <a:rPr lang="ko-KR" altLang="en-US" sz="3000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개인정보이용동의를 하지 않을 경우</a:t>
            </a:r>
            <a:r>
              <a:rPr lang="en-US" altLang="ko-KR" sz="3000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,</a:t>
            </a:r>
          </a:p>
          <a:p>
            <a:r>
              <a:rPr lang="ko-KR" altLang="en-US" sz="3000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원문복사 서비스 이용 불가</a:t>
            </a:r>
            <a:r>
              <a:rPr lang="en-US" altLang="ko-KR" sz="3000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!!</a:t>
            </a:r>
          </a:p>
          <a:p>
            <a:endParaRPr lang="en-US" altLang="ko-KR" sz="1000" dirty="0" smtClean="0">
              <a:solidFill>
                <a:srgbClr val="FF0000"/>
              </a:solidFill>
              <a:latin typeface="1훈정글북 Regular" pitchFamily="18" charset="-127"/>
              <a:ea typeface="1훈정글북 Regular" pitchFamily="18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개인정보이용 </a:t>
            </a:r>
            <a:r>
              <a:rPr lang="ko-KR" altLang="en-US" sz="2400" dirty="0" err="1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미동의로</a:t>
            </a:r>
            <a:r>
              <a:rPr lang="ko-KR" altLang="en-US" sz="2400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 소속기관 승인불가</a:t>
            </a:r>
            <a:r>
              <a:rPr lang="en-US" altLang="ko-KR" sz="2400" dirty="0" smtClean="0">
                <a:solidFill>
                  <a:srgbClr val="FF0000"/>
                </a:solidFill>
                <a:latin typeface="1훈정글북 Regular" pitchFamily="18" charset="-127"/>
                <a:ea typeface="1훈정글북 Regular" pitchFamily="18" charset="-127"/>
              </a:rPr>
              <a:t>)</a:t>
            </a:r>
            <a:endParaRPr lang="ko-KR" altLang="en-US" sz="2400" dirty="0">
              <a:solidFill>
                <a:srgbClr val="FF0000"/>
              </a:solidFill>
              <a:latin typeface="1훈정글북 Regular" pitchFamily="18" charset="-127"/>
              <a:ea typeface="1훈정글북 Regular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391491" y="2278919"/>
            <a:ext cx="5407923" cy="332590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821271" y="2017587"/>
            <a:ext cx="3101787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8847219" y="771953"/>
            <a:ext cx="3140823" cy="2441227"/>
            <a:chOff x="8334232" y="908831"/>
            <a:chExt cx="3140823" cy="2441227"/>
          </a:xfrm>
        </p:grpSpPr>
        <p:sp>
          <p:nvSpPr>
            <p:cNvPr id="3" name="TextBox 2"/>
            <p:cNvSpPr txBox="1"/>
            <p:nvPr/>
          </p:nvSpPr>
          <p:spPr>
            <a:xfrm rot="1685412">
              <a:off x="9666756" y="908831"/>
              <a:ext cx="1268296" cy="2092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000" dirty="0">
                  <a:solidFill>
                    <a:srgbClr val="FF0000"/>
                  </a:solidFill>
                  <a:latin typeface="tvN 즐거운이야기 Bold" panose="02020603020101020101" pitchFamily="18" charset="-127"/>
                  <a:ea typeface="tvN 즐거운이야기 Bold" panose="02020603020101020101" pitchFamily="18" charset="-127"/>
                </a:rPr>
                <a:t>☆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1274867">
              <a:off x="10456828" y="1718842"/>
              <a:ext cx="1018227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0" dirty="0" smtClean="0">
                  <a:solidFill>
                    <a:srgbClr val="FF0000"/>
                  </a:solidFill>
                  <a:latin typeface="tvN 즐거운이야기 Bold" panose="02020603020101020101" pitchFamily="18" charset="-127"/>
                  <a:ea typeface="tvN 즐거운이야기 Bold" panose="02020603020101020101" pitchFamily="18" charset="-127"/>
                </a:rPr>
                <a:t>☆</a:t>
              </a:r>
              <a:endParaRPr lang="ko-KR" altLang="en-US" sz="10000" dirty="0">
                <a:solidFill>
                  <a:srgbClr val="FF0000"/>
                </a:solidFill>
                <a:latin typeface="tvN 즐거운이야기 Bold" panose="02020603020101020101" pitchFamily="18" charset="-127"/>
                <a:ea typeface="tvN 즐거운이야기 Bold" panose="02020603020101020101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34232" y="2267757"/>
              <a:ext cx="21707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b="1" dirty="0" smtClean="0">
                  <a:solidFill>
                    <a:srgbClr val="FF0000"/>
                  </a:solidFill>
                  <a:latin typeface="210 동화책 L" panose="02020603020101020101" pitchFamily="18" charset="-127"/>
                  <a:ea typeface="210 동화책 L" panose="02020603020101020101" pitchFamily="18" charset="-127"/>
                </a:rPr>
                <a:t>여기서 잠깐</a:t>
              </a:r>
              <a:r>
                <a:rPr lang="en-US" altLang="ko-KR" sz="3000" b="1" dirty="0" smtClean="0">
                  <a:solidFill>
                    <a:srgbClr val="FF0000"/>
                  </a:solidFill>
                  <a:latin typeface="210 동화책 L" panose="02020603020101020101" pitchFamily="18" charset="-127"/>
                  <a:ea typeface="210 동화책 L" panose="02020603020101020101" pitchFamily="18" charset="-127"/>
                </a:rPr>
                <a:t>!</a:t>
              </a:r>
              <a:endParaRPr lang="ko-KR" altLang="en-US" sz="3000" b="1" dirty="0">
                <a:solidFill>
                  <a:srgbClr val="FF0000"/>
                </a:solidFill>
                <a:latin typeface="210 동화책 L" panose="02020603020101020101" pitchFamily="18" charset="-127"/>
                <a:ea typeface="210 동화책 L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70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서비스 권한 신청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990623" y="3900787"/>
            <a:ext cx="1747096" cy="525931"/>
            <a:chOff x="3667127" y="3971924"/>
            <a:chExt cx="2086370" cy="5573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직사각형 4"/>
            <p:cNvSpPr/>
            <p:nvPr/>
          </p:nvSpPr>
          <p:spPr>
            <a:xfrm>
              <a:off x="3667127" y="3971924"/>
              <a:ext cx="495298" cy="1333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448177" y="4362449"/>
              <a:ext cx="495298" cy="1333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208669" y="4351779"/>
              <a:ext cx="544828" cy="1774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05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sp>
        <p:nvSpPr>
          <p:cNvPr id="12" name="내용 개체 틀 1"/>
          <p:cNvSpPr txBox="1">
            <a:spLocks/>
          </p:cNvSpPr>
          <p:nvPr/>
        </p:nvSpPr>
        <p:spPr>
          <a:xfrm>
            <a:off x="7834528" y="1694478"/>
            <a:ext cx="3862172" cy="175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altLang="ko-KR" sz="2400" dirty="0"/>
              <a:t>MY RISS &gt; </a:t>
            </a:r>
            <a:r>
              <a:rPr lang="ko-KR" altLang="en-US" sz="2400" dirty="0"/>
              <a:t>내 정보 수정</a:t>
            </a:r>
            <a:r>
              <a:rPr lang="en-US" altLang="ko-KR" sz="2400" dirty="0"/>
              <a:t> &gt; </a:t>
            </a:r>
          </a:p>
          <a:p>
            <a:pPr marL="0" indent="0">
              <a:buFont typeface="+mj-lt"/>
              <a:buNone/>
            </a:pPr>
            <a:r>
              <a:rPr lang="ko-KR" altLang="en-US" sz="2400" dirty="0"/>
              <a:t>서비스 이용구분 </a:t>
            </a:r>
            <a:r>
              <a:rPr lang="en-US" altLang="ko-KR" sz="2400" dirty="0"/>
              <a:t>&gt; </a:t>
            </a:r>
          </a:p>
          <a:p>
            <a:pPr marL="0" indent="0">
              <a:buFont typeface="+mj-lt"/>
              <a:buNone/>
            </a:pPr>
            <a:r>
              <a:rPr lang="ko-KR" altLang="en-US" sz="2400" dirty="0"/>
              <a:t>소속기관</a:t>
            </a:r>
            <a:r>
              <a:rPr lang="en-US" altLang="ko-KR" sz="2400" dirty="0"/>
              <a:t> &amp; </a:t>
            </a:r>
            <a:r>
              <a:rPr lang="ko-KR" altLang="en-US" sz="2400" dirty="0"/>
              <a:t>소속도서관 등 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DAF2E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소속 이용자 정보</a:t>
            </a:r>
            <a:r>
              <a:rPr lang="ko-KR" altLang="en-US" sz="2400" dirty="0"/>
              <a:t>를 </a:t>
            </a:r>
            <a:endParaRPr lang="en-US" altLang="ko-KR" sz="2400" dirty="0"/>
          </a:p>
          <a:p>
            <a:pPr marL="0" indent="0">
              <a:buFont typeface="+mj-lt"/>
              <a:buNone/>
            </a:pPr>
            <a:r>
              <a:rPr lang="ko-KR" altLang="en-US" sz="2400" dirty="0"/>
              <a:t>등록해주세요</a:t>
            </a:r>
            <a:r>
              <a:rPr lang="en-US" altLang="ko-KR" sz="2400" dirty="0"/>
              <a:t>.</a:t>
            </a:r>
          </a:p>
        </p:txBody>
      </p:sp>
      <p:sp>
        <p:nvSpPr>
          <p:cNvPr id="15" name="내용 개체 틀 1"/>
          <p:cNvSpPr txBox="1">
            <a:spLocks/>
          </p:cNvSpPr>
          <p:nvPr/>
        </p:nvSpPr>
        <p:spPr>
          <a:xfrm>
            <a:off x="7834528" y="4352906"/>
            <a:ext cx="3862172" cy="175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ko-KR" altLang="en-US" sz="2400" dirty="0"/>
              <a:t>소속기관 이용자의 경우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DAF2E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소속 도서관</a:t>
            </a:r>
            <a:r>
              <a:rPr lang="ko-KR" altLang="en-US" sz="2400" dirty="0"/>
              <a:t>의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DAF2E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승인</a:t>
            </a:r>
            <a:r>
              <a:rPr lang="ko-KR" altLang="en-US" sz="2400" dirty="0"/>
              <a:t>을 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받은 후</a:t>
            </a:r>
            <a:r>
              <a:rPr lang="en-US" altLang="ko-KR" sz="2400" dirty="0"/>
              <a:t> </a:t>
            </a:r>
            <a:r>
              <a:rPr lang="ko-KR" altLang="en-US" sz="2400" dirty="0"/>
              <a:t>이용이 가능합니다</a:t>
            </a:r>
            <a:r>
              <a:rPr lang="en-US" altLang="ko-KR" sz="2400" dirty="0"/>
              <a:t>!</a:t>
            </a:r>
            <a:r>
              <a:rPr lang="ko-KR" altLang="en-US" sz="2400" dirty="0"/>
              <a:t> </a:t>
            </a:r>
            <a:endParaRPr lang="en-US" altLang="ko-KR" sz="24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DDAB56A5-3D37-4785-B9BE-21FBAFD9F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09" y="1180854"/>
            <a:ext cx="5676131" cy="5364801"/>
          </a:xfrm>
          <a:prstGeom prst="rect">
            <a:avLst/>
          </a:prstGeom>
        </p:spPr>
      </p:pic>
      <p:sp>
        <p:nvSpPr>
          <p:cNvPr id="14" name="모서리가 둥근 직사각형 8">
            <a:extLst>
              <a:ext uri="{FF2B5EF4-FFF2-40B4-BE49-F238E27FC236}">
                <a16:creationId xmlns:a16="http://schemas.microsoft.com/office/drawing/2014/main" xmlns="" id="{1CBA75A9-9DBF-4A8A-B99D-B45A07587AD7}"/>
              </a:ext>
            </a:extLst>
          </p:cNvPr>
          <p:cNvSpPr/>
          <p:nvPr/>
        </p:nvSpPr>
        <p:spPr>
          <a:xfrm>
            <a:off x="1638677" y="1994080"/>
            <a:ext cx="4553892" cy="1906707"/>
          </a:xfrm>
          <a:prstGeom prst="roundRect">
            <a:avLst>
              <a:gd name="adj" fmla="val 2508"/>
            </a:avLst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1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4">
            <a:extLst>
              <a:ext uri="{FF2B5EF4-FFF2-40B4-BE49-F238E27FC236}">
                <a16:creationId xmlns="" xmlns:a16="http://schemas.microsoft.com/office/drawing/2014/main" id="{5E998387-A010-4777-86CA-365DC0977029}"/>
              </a:ext>
            </a:extLst>
          </p:cNvPr>
          <p:cNvSpPr txBox="1">
            <a:spLocks/>
          </p:cNvSpPr>
          <p:nvPr/>
        </p:nvSpPr>
        <p:spPr>
          <a:xfrm>
            <a:off x="813158" y="4572683"/>
            <a:ext cx="11084316" cy="3365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0">
                <a:solidFill>
                  <a:srgbClr val="DDDF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FFFFFF"/>
                </a:solidFill>
              </a:rPr>
              <a:t>내가 원하는 정보를 </a:t>
            </a:r>
            <a:r>
              <a:rPr lang="ko-KR" altLang="en-US" dirty="0" err="1">
                <a:solidFill>
                  <a:srgbClr val="FFFF99"/>
                </a:solidFill>
              </a:rPr>
              <a:t>쏙쏙쏙</a:t>
            </a:r>
            <a:r>
              <a:rPr lang="ko-KR" altLang="en-US" dirty="0">
                <a:solidFill>
                  <a:srgbClr val="FFFF99"/>
                </a:solidFill>
              </a:rPr>
              <a:t> </a:t>
            </a:r>
            <a:r>
              <a:rPr lang="ko-KR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10" name="제목 3">
            <a:extLst>
              <a:ext uri="{FF2B5EF4-FFF2-40B4-BE49-F238E27FC236}">
                <a16:creationId xmlns="" xmlns:a16="http://schemas.microsoft.com/office/drawing/2014/main" id="{AAED3239-C7CD-44EB-8818-4A0EA5C39818}"/>
              </a:ext>
            </a:extLst>
          </p:cNvPr>
          <p:cNvSpPr txBox="1">
            <a:spLocks/>
          </p:cNvSpPr>
          <p:nvPr/>
        </p:nvSpPr>
        <p:spPr>
          <a:xfrm>
            <a:off x="813158" y="3318552"/>
            <a:ext cx="11094592" cy="12541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b="1" kern="1200" spc="0">
                <a:solidFill>
                  <a:srgbClr val="F4F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rgbClr val="B4F7FA"/>
                </a:solidFill>
                <a:latin typeface="HS봄바람체 2.0" panose="020B0600000101010101" charset="-127"/>
                <a:ea typeface="HS봄바람체 2.0" panose="020B0600000101010101" charset="-127"/>
              </a:rPr>
              <a:t> </a:t>
            </a:r>
            <a:r>
              <a:rPr lang="ko-KR" altLang="en-US" dirty="0" smtClean="0">
                <a:solidFill>
                  <a:srgbClr val="B4F7FA"/>
                </a:solidFill>
                <a:latin typeface="HS봄바람체 2.0" panose="020B0600000101010101" charset="-127"/>
                <a:ea typeface="HS봄바람체 2.0" panose="020B0600000101010101" charset="-127"/>
              </a:rPr>
              <a:t>자</a:t>
            </a:r>
            <a:r>
              <a:rPr lang="ko-KR" altLang="en-US" dirty="0" smtClean="0">
                <a:solidFill>
                  <a:srgbClr val="FFFFFF"/>
                </a:solidFill>
                <a:latin typeface="HS봄바람체 2.0" panose="020B0600000101010101" charset="-127"/>
                <a:ea typeface="HS봄바람체 2.0" panose="020B0600000101010101" charset="-127"/>
              </a:rPr>
              <a:t>료</a:t>
            </a:r>
            <a:r>
              <a:rPr lang="ko-KR" altLang="en-US" dirty="0" smtClean="0">
                <a:solidFill>
                  <a:srgbClr val="CCFFCC"/>
                </a:solidFill>
                <a:latin typeface="HS봄바람체 2.0" panose="020B0600000101010101" charset="-127"/>
                <a:ea typeface="HS봄바람체 2.0" panose="020B0600000101010101" charset="-127"/>
              </a:rPr>
              <a:t>검</a:t>
            </a:r>
            <a:r>
              <a:rPr lang="ko-KR" altLang="en-US" dirty="0" smtClean="0">
                <a:solidFill>
                  <a:srgbClr val="FFFFCC"/>
                </a:solidFill>
                <a:latin typeface="HS봄바람체 2.0" panose="020B0600000101010101" charset="-127"/>
                <a:ea typeface="HS봄바람체 2.0" panose="020B0600000101010101" charset="-127"/>
              </a:rPr>
              <a:t>색 </a:t>
            </a:r>
            <a:r>
              <a:rPr lang="en-US" altLang="ko-KR" dirty="0" smtClean="0">
                <a:solidFill>
                  <a:srgbClr val="FFFFFF"/>
                </a:solidFill>
                <a:latin typeface="HS봄바람체 2.0" panose="020B0600000101010101" charset="-127"/>
                <a:ea typeface="HS봄바람체 2.0" panose="020B0600000101010101" charset="-127"/>
              </a:rPr>
              <a:t>/</a:t>
            </a:r>
            <a:r>
              <a:rPr lang="en-US" altLang="ko-KR" dirty="0" smtClean="0">
                <a:solidFill>
                  <a:srgbClr val="FFFFCC"/>
                </a:solidFill>
                <a:latin typeface="HS봄바람체 2.0" panose="020B0600000101010101" charset="-127"/>
                <a:ea typeface="HS봄바람체 2.0" panose="020B0600000101010101" charset="-127"/>
              </a:rPr>
              <a:t> </a:t>
            </a:r>
            <a:r>
              <a:rPr lang="ko-KR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S봄바람체 2.0" panose="020B0600000101010101" charset="-127"/>
                <a:ea typeface="HS봄바람체 2.0" panose="020B0600000101010101" charset="-127"/>
              </a:rPr>
              <a:t>복</a:t>
            </a:r>
            <a:r>
              <a:rPr lang="ko-KR" altLang="en-US" dirty="0" smtClean="0">
                <a:solidFill>
                  <a:srgbClr val="FFD85B"/>
                </a:solidFill>
                <a:latin typeface="HS봄바람체 2.0" panose="020B0600000101010101" charset="-127"/>
                <a:ea typeface="HS봄바람체 2.0" panose="020B0600000101010101" charset="-127"/>
              </a:rPr>
              <a:t>사</a:t>
            </a:r>
            <a:r>
              <a:rPr lang="ko-KR" altLang="en-US" dirty="0" smtClean="0">
                <a:solidFill>
                  <a:srgbClr val="FFFFCC"/>
                </a:solidFill>
                <a:latin typeface="HS봄바람체 2.0" panose="020B0600000101010101" charset="-127"/>
                <a:ea typeface="HS봄바람체 2.0" panose="020B0600000101010101" charset="-127"/>
              </a:rPr>
              <a:t>신</a:t>
            </a:r>
            <a:r>
              <a:rPr lang="ko-KR" altLang="en-US" dirty="0" smtClean="0">
                <a:solidFill>
                  <a:schemeClr val="bg1"/>
                </a:solidFill>
                <a:latin typeface="HS봄바람체 2.0" panose="020B0600000101010101" charset="-127"/>
                <a:ea typeface="HS봄바람체 2.0" panose="020B0600000101010101" charset="-127"/>
              </a:rPr>
              <a:t>청</a:t>
            </a:r>
            <a:endParaRPr lang="ko-KR" altLang="en-US" dirty="0">
              <a:solidFill>
                <a:schemeClr val="bg1"/>
              </a:solidFill>
              <a:latin typeface="HS봄바람체 2.0" panose="020B0600000101010101" charset="-127"/>
              <a:ea typeface="HS봄바람체 2.0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05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764428" y="407619"/>
            <a:ext cx="7219315" cy="616017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검색 방법</a:t>
            </a:r>
            <a:endParaRPr lang="ko-KR" altLang="en-US" dirty="0"/>
          </a:p>
        </p:txBody>
      </p: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01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0" y="1243805"/>
            <a:ext cx="8034407" cy="50562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모서리가 둥근 직사각형 5"/>
          <p:cNvSpPr/>
          <p:nvPr/>
        </p:nvSpPr>
        <p:spPr>
          <a:xfrm>
            <a:off x="5961185" y="1261392"/>
            <a:ext cx="580292" cy="268470"/>
          </a:xfrm>
          <a:prstGeom prst="roundRect">
            <a:avLst/>
          </a:prstGeom>
          <a:noFill/>
          <a:ln w="38100">
            <a:solidFill>
              <a:srgbClr val="DD0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F77B5FD6-69EE-47F9-B54D-78DA567E2CEA}"/>
              </a:ext>
            </a:extLst>
          </p:cNvPr>
          <p:cNvSpPr/>
          <p:nvPr/>
        </p:nvSpPr>
        <p:spPr>
          <a:xfrm>
            <a:off x="5827224" y="1123072"/>
            <a:ext cx="215740" cy="195505"/>
          </a:xfrm>
          <a:prstGeom prst="ellipse">
            <a:avLst/>
          </a:prstGeom>
          <a:solidFill>
            <a:srgbClr val="DD0601"/>
          </a:solidFill>
          <a:ln>
            <a:solidFill>
              <a:srgbClr val="DD0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내용 개체 틀 1"/>
          <p:cNvSpPr txBox="1">
            <a:spLocks/>
          </p:cNvSpPr>
          <p:nvPr/>
        </p:nvSpPr>
        <p:spPr>
          <a:xfrm>
            <a:off x="8620350" y="2078263"/>
            <a:ext cx="3501314" cy="175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AutoNum type="arabicPeriod"/>
            </a:pPr>
            <a:r>
              <a:rPr lang="ko-KR" altLang="en-US" sz="2400" dirty="0" smtClean="0"/>
              <a:t>기관인증 된 개인 아이디 로그인</a:t>
            </a:r>
            <a:endParaRPr lang="en-US" altLang="ko-KR" sz="2400" dirty="0" smtClean="0"/>
          </a:p>
          <a:p>
            <a:pPr>
              <a:lnSpc>
                <a:spcPct val="150000"/>
              </a:lnSpc>
              <a:buAutoNum type="arabicPeriod"/>
            </a:pPr>
            <a:endParaRPr lang="en-US" altLang="ko-KR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F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ko-KR" altLang="en-US" sz="2400" dirty="0" err="1" smtClean="0"/>
              <a:t>검색바에</a:t>
            </a:r>
            <a:r>
              <a:rPr lang="ko-KR" alt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원하는 자료의 키워드 및 제목 입력</a:t>
            </a:r>
            <a:r>
              <a:rPr lang="en-US" altLang="ko-KR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r>
              <a:rPr lang="ko-KR" alt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altLang="ko-KR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F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805355" y="2655356"/>
            <a:ext cx="3584330" cy="268470"/>
          </a:xfrm>
          <a:prstGeom prst="roundRect">
            <a:avLst/>
          </a:prstGeom>
          <a:noFill/>
          <a:ln w="38100">
            <a:solidFill>
              <a:srgbClr val="DD0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F77B5FD6-69EE-47F9-B54D-78DA567E2CEA}"/>
              </a:ext>
            </a:extLst>
          </p:cNvPr>
          <p:cNvSpPr/>
          <p:nvPr/>
        </p:nvSpPr>
        <p:spPr>
          <a:xfrm>
            <a:off x="1653525" y="2522435"/>
            <a:ext cx="215740" cy="195505"/>
          </a:xfrm>
          <a:prstGeom prst="ellipse">
            <a:avLst/>
          </a:prstGeom>
          <a:solidFill>
            <a:srgbClr val="DD0601"/>
          </a:solidFill>
          <a:ln>
            <a:solidFill>
              <a:srgbClr val="DD0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41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검색결과 </a:t>
            </a:r>
            <a:r>
              <a:rPr lang="ko-KR" altLang="en-US" dirty="0" smtClean="0"/>
              <a:t>보기</a:t>
            </a:r>
            <a:endParaRPr lang="ko-KR" altLang="en-US" dirty="0"/>
          </a:p>
        </p:txBody>
      </p:sp>
      <p:sp>
        <p:nvSpPr>
          <p:cNvPr id="15" name="내용 개체 틀 1"/>
          <p:cNvSpPr txBox="1">
            <a:spLocks/>
          </p:cNvSpPr>
          <p:nvPr/>
        </p:nvSpPr>
        <p:spPr>
          <a:xfrm>
            <a:off x="8678852" y="1538748"/>
            <a:ext cx="2971801" cy="175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/>
              <a:t>1.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검색 결과</a:t>
            </a:r>
            <a:r>
              <a:rPr lang="ko-KR" altLang="en-US" sz="2400" dirty="0"/>
              <a:t>를 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유형별로 구분하여 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원하는 유형</a:t>
            </a:r>
            <a:r>
              <a:rPr lang="ko-KR" altLang="en-US" sz="2400" dirty="0"/>
              <a:t>만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선택</a:t>
            </a:r>
            <a:r>
              <a:rPr lang="ko-KR" altLang="en-US" sz="2400" dirty="0"/>
              <a:t> 후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재검색</a:t>
            </a:r>
            <a:r>
              <a:rPr lang="ko-KR" altLang="en-US" sz="2400" dirty="0" err="1"/>
              <a:t>할</a:t>
            </a:r>
            <a:r>
              <a:rPr lang="ko-KR" altLang="en-US" sz="2400" dirty="0"/>
              <a:t> 수 있습니다</a:t>
            </a:r>
            <a:r>
              <a:rPr lang="en-US" altLang="ko-KR" sz="2400" dirty="0"/>
              <a:t>.</a:t>
            </a:r>
          </a:p>
        </p:txBody>
      </p:sp>
      <p:sp>
        <p:nvSpPr>
          <p:cNvPr id="18" name="내용 개체 틀 1"/>
          <p:cNvSpPr txBox="1">
            <a:spLocks/>
          </p:cNvSpPr>
          <p:nvPr/>
        </p:nvSpPr>
        <p:spPr>
          <a:xfrm>
            <a:off x="8678852" y="3611273"/>
            <a:ext cx="3315925" cy="175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 spc="0">
                <a:solidFill>
                  <a:srgbClr val="252C4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6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/>
              <a:t>2.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자료명</a:t>
            </a:r>
            <a:r>
              <a:rPr lang="ko-KR" altLang="en-US" sz="2400" dirty="0"/>
              <a:t>을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클릭</a:t>
            </a:r>
            <a:r>
              <a:rPr lang="ko-KR" altLang="en-US" sz="2400" dirty="0"/>
              <a:t>하면</a:t>
            </a:r>
            <a:r>
              <a:rPr lang="en-US" altLang="ko-KR" sz="2400" dirty="0"/>
              <a:t> </a:t>
            </a:r>
          </a:p>
          <a:p>
            <a:pPr marL="0" indent="0">
              <a:buNone/>
            </a:pPr>
            <a:r>
              <a:rPr lang="ko-KR" altLang="en-US" sz="2400" dirty="0"/>
              <a:t>선택한 자료의 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F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상세정보</a:t>
            </a:r>
            <a:r>
              <a:rPr lang="ko-KR" altLang="en-US" sz="2400" dirty="0"/>
              <a:t>를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확인할 수 있습니다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17" name="텍스트 개체 틀 3">
            <a:extLst>
              <a:ext uri="{FF2B5EF4-FFF2-40B4-BE49-F238E27FC236}">
                <a16:creationId xmlns:a16="http://schemas.microsoft.com/office/drawing/2014/main" xmlns="" id="{38AC2093-5BD2-454C-8D78-187150566C5A}"/>
              </a:ext>
            </a:extLst>
          </p:cNvPr>
          <p:cNvSpPr txBox="1">
            <a:spLocks/>
          </p:cNvSpPr>
          <p:nvPr/>
        </p:nvSpPr>
        <p:spPr>
          <a:xfrm>
            <a:off x="383739" y="243796"/>
            <a:ext cx="1117600" cy="839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rgbClr val="252C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6000" dirty="0" smtClean="0">
                <a:solidFill>
                  <a:srgbClr val="F46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16watermelon" panose="02000500000000000000" pitchFamily="2" charset="-127"/>
                <a:ea typeface="116watermelon" panose="02000500000000000000" pitchFamily="2" charset="-127"/>
              </a:rPr>
              <a:t>02</a:t>
            </a:r>
            <a:endParaRPr lang="ko-KR" altLang="en-US" sz="6000" dirty="0">
              <a:solidFill>
                <a:srgbClr val="F466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16watermelon" panose="02000500000000000000" pitchFamily="2" charset="-127"/>
              <a:ea typeface="116watermelon" panose="02000500000000000000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CF98ECB4-AC84-4CF5-9246-31A22678E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55" y="1351500"/>
            <a:ext cx="8211497" cy="4885872"/>
          </a:xfrm>
          <a:prstGeom prst="rect">
            <a:avLst/>
          </a:prstGeom>
        </p:spPr>
      </p:pic>
      <p:sp>
        <p:nvSpPr>
          <p:cNvPr id="24" name="모서리가 둥근 직사각형 8">
            <a:extLst>
              <a:ext uri="{FF2B5EF4-FFF2-40B4-BE49-F238E27FC236}">
                <a16:creationId xmlns:a16="http://schemas.microsoft.com/office/drawing/2014/main" xmlns="" id="{BE6F3030-9496-411B-B87D-5B98136F3AE4}"/>
              </a:ext>
            </a:extLst>
          </p:cNvPr>
          <p:cNvSpPr/>
          <p:nvPr/>
        </p:nvSpPr>
        <p:spPr>
          <a:xfrm>
            <a:off x="479009" y="2077671"/>
            <a:ext cx="1588770" cy="4487565"/>
          </a:xfrm>
          <a:prstGeom prst="roundRect">
            <a:avLst/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C3B55C89-F449-4781-A3E0-3B5F37F1D40E}"/>
              </a:ext>
            </a:extLst>
          </p:cNvPr>
          <p:cNvSpPr/>
          <p:nvPr/>
        </p:nvSpPr>
        <p:spPr>
          <a:xfrm>
            <a:off x="383739" y="2012597"/>
            <a:ext cx="157019" cy="18194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모서리가 둥근 직사각형 12">
            <a:extLst>
              <a:ext uri="{FF2B5EF4-FFF2-40B4-BE49-F238E27FC236}">
                <a16:creationId xmlns:a16="http://schemas.microsoft.com/office/drawing/2014/main" xmlns="" id="{C814B8D2-51E5-42FD-B2C4-315DB85CD0D0}"/>
              </a:ext>
            </a:extLst>
          </p:cNvPr>
          <p:cNvSpPr/>
          <p:nvPr/>
        </p:nvSpPr>
        <p:spPr>
          <a:xfrm>
            <a:off x="2163049" y="4104953"/>
            <a:ext cx="3470890" cy="241922"/>
          </a:xfrm>
          <a:prstGeom prst="roundRect">
            <a:avLst>
              <a:gd name="adj" fmla="val 7806"/>
            </a:avLst>
          </a:prstGeom>
          <a:noFill/>
          <a:ln w="508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xmlns="" id="{233F6003-DC1B-4E43-86DE-CFAB1042FBB4}"/>
              </a:ext>
            </a:extLst>
          </p:cNvPr>
          <p:cNvSpPr/>
          <p:nvPr/>
        </p:nvSpPr>
        <p:spPr>
          <a:xfrm>
            <a:off x="5342664" y="3902090"/>
            <a:ext cx="145402" cy="167899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38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theme/theme1.xml><?xml version="1.0" encoding="utf-8"?>
<a:theme xmlns:a="http://schemas.openxmlformats.org/drawingml/2006/main" name="Office 테마">
  <a:themeElements>
    <a:clrScheme name="깔끔템플릿_hjjj">
      <a:dk1>
        <a:srgbClr val="252C41"/>
      </a:dk1>
      <a:lt1>
        <a:srgbClr val="EEEFF3"/>
      </a:lt1>
      <a:dk2>
        <a:srgbClr val="252C41"/>
      </a:dk2>
      <a:lt2>
        <a:srgbClr val="F4F5F9"/>
      </a:lt2>
      <a:accent1>
        <a:srgbClr val="F1404B"/>
      </a:accent1>
      <a:accent2>
        <a:srgbClr val="505050"/>
      </a:accent2>
      <a:accent3>
        <a:srgbClr val="EAE2CE"/>
      </a:accent3>
      <a:accent4>
        <a:srgbClr val="45478B"/>
      </a:accent4>
      <a:accent5>
        <a:srgbClr val="8DB9B5"/>
      </a:accent5>
      <a:accent6>
        <a:srgbClr val="AC005A"/>
      </a:accent6>
      <a:hlink>
        <a:srgbClr val="F1404B"/>
      </a:hlink>
      <a:folHlink>
        <a:srgbClr val="F1404B"/>
      </a:folHlink>
    </a:clrScheme>
    <a:fontScheme name="사용자 지정 9">
      <a:majorFont>
        <a:latin typeface="한둥근체 제목"/>
        <a:ea typeface="한둥근체 제목"/>
        <a:cs typeface=""/>
      </a:majorFont>
      <a:minorFont>
        <a:latin typeface="한둥근체 돋움"/>
        <a:ea typeface="한둥근체 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DDDFE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7448</TotalTime>
  <Words>2024</Words>
  <Application>Microsoft Office PowerPoint</Application>
  <PresentationFormat>사용자 지정</PresentationFormat>
  <Paragraphs>487</Paragraphs>
  <Slides>40</Slides>
  <Notes>40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52" baseType="lpstr">
      <vt:lpstr>굴림</vt:lpstr>
      <vt:lpstr>Arial</vt:lpstr>
      <vt:lpstr>경기천년제목 Medium</vt:lpstr>
      <vt:lpstr>맑은 고딕</vt:lpstr>
      <vt:lpstr>한둥근체 돋움</vt:lpstr>
      <vt:lpstr>1훈정글북 Regular</vt:lpstr>
      <vt:lpstr>한둥근체 제목</vt:lpstr>
      <vt:lpstr>210 동화책 L</vt:lpstr>
      <vt:lpstr>116watermelon</vt:lpstr>
      <vt:lpstr>HS봄바람체 2.0</vt:lpstr>
      <vt:lpstr>tvN 즐거운이야기 Bold</vt:lpstr>
      <vt:lpstr>Office 테마</vt:lpstr>
      <vt:lpstr>RISS는 이렇게 쓰는 것이다!</vt:lpstr>
      <vt:lpstr>RISS (Research Information Sharing Service)</vt:lpstr>
      <vt:lpstr>Start, RISS </vt:lpstr>
      <vt:lpstr>소속기관 이용자 등록</vt:lpstr>
      <vt:lpstr>소속기관 이용자 정의</vt:lpstr>
      <vt:lpstr>서비스 권한 신청</vt:lpstr>
      <vt:lpstr>PowerPoint 프레젠테이션</vt:lpstr>
      <vt:lpstr>검색 방법</vt:lpstr>
      <vt:lpstr>검색결과 보기</vt:lpstr>
      <vt:lpstr>유형별 검색</vt:lpstr>
      <vt:lpstr>상세정보</vt:lpstr>
      <vt:lpstr>복사/대출신청</vt:lpstr>
      <vt:lpstr>문헌 복사 서비스</vt:lpstr>
      <vt:lpstr>문헌복사 신청  .1</vt:lpstr>
      <vt:lpstr>문헌복사 신청  .2</vt:lpstr>
      <vt:lpstr>문헌복사 신청  .3</vt:lpstr>
      <vt:lpstr>내 서재 담기</vt:lpstr>
      <vt:lpstr>내보내기</vt:lpstr>
      <vt:lpstr>참고문헌</vt:lpstr>
      <vt:lpstr> 자료유형</vt:lpstr>
      <vt:lpstr>학위논문</vt:lpstr>
      <vt:lpstr>국내학술논문</vt:lpstr>
      <vt:lpstr>해외학술논문</vt:lpstr>
      <vt:lpstr>학술지</vt:lpstr>
      <vt:lpstr> 해외 DB</vt:lpstr>
      <vt:lpstr>해외 DB</vt:lpstr>
      <vt:lpstr>해외 DB 접속</vt:lpstr>
      <vt:lpstr>해외 DB 전체 검색</vt:lpstr>
      <vt:lpstr>상세검색</vt:lpstr>
      <vt:lpstr>해외 DB 선택 검색</vt:lpstr>
      <vt:lpstr>해외 DB 선택 검색</vt:lpstr>
      <vt:lpstr>개별 검색 DB</vt:lpstr>
      <vt:lpstr>24시간 이용 가능 해외 DB</vt:lpstr>
      <vt:lpstr>24시간 이용 가능 해외 DB</vt:lpstr>
      <vt:lpstr>시간대별(16~09) 이용 가능 해외 DB</vt:lpstr>
      <vt:lpstr>시간대별(16~09) 이용 가능 해외 DB</vt:lpstr>
      <vt:lpstr> FRIC</vt:lpstr>
      <vt:lpstr>FRIC (Foreign Research Information Center)</vt:lpstr>
      <vt:lpstr>외국학술지지원센터 목록</vt:lpstr>
      <vt:lpstr>FRIC 자료 신청하기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박은혜</dc:creator>
  <cp:lastModifiedBy>Windows 사용자</cp:lastModifiedBy>
  <cp:revision>747</cp:revision>
  <dcterms:created xsi:type="dcterms:W3CDTF">2017-09-02T05:32:31Z</dcterms:created>
  <dcterms:modified xsi:type="dcterms:W3CDTF">2020-03-19T00:44:18Z</dcterms:modified>
</cp:coreProperties>
</file>